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77" r:id="rId4"/>
    <p:sldId id="278" r:id="rId5"/>
    <p:sldId id="279" r:id="rId6"/>
    <p:sldId id="280" r:id="rId7"/>
    <p:sldId id="282" r:id="rId8"/>
    <p:sldId id="283" r:id="rId9"/>
    <p:sldId id="303" r:id="rId10"/>
    <p:sldId id="308" r:id="rId11"/>
    <p:sldId id="304" r:id="rId12"/>
    <p:sldId id="305" r:id="rId13"/>
    <p:sldId id="291" r:id="rId14"/>
    <p:sldId id="306" r:id="rId15"/>
    <p:sldId id="307" r:id="rId16"/>
    <p:sldId id="310" r:id="rId17"/>
    <p:sldId id="311" r:id="rId18"/>
    <p:sldId id="312" r:id="rId19"/>
    <p:sldId id="313" r:id="rId20"/>
    <p:sldId id="314" r:id="rId21"/>
    <p:sldId id="315" r:id="rId22"/>
    <p:sldId id="30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6F15"/>
    <a:srgbClr val="00B1E3"/>
    <a:srgbClr val="00A65E"/>
    <a:srgbClr val="F6A941"/>
    <a:srgbClr val="E8584F"/>
    <a:srgbClr val="FEC601"/>
    <a:srgbClr val="9B5C6F"/>
    <a:srgbClr val="4CC1EF"/>
    <a:srgbClr val="CD5001"/>
    <a:srgbClr val="893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14FA2-106E-4AF3-A814-D8806B7FC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650D67-0087-41D5-8E6C-3E14DA977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A1003-9192-46AE-8147-DF9685F31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1B73B-4AD3-48EA-AF50-B1249E3B7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466B3-FDD1-4B20-92BF-9C1DBC66C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BST 300+ hình nền powerpoint đoàn thanh niên chất lượng full HD - Wikipedia">
            <a:extLst>
              <a:ext uri="{FF2B5EF4-FFF2-40B4-BE49-F238E27FC236}">
                <a16:creationId xmlns:a16="http://schemas.microsoft.com/office/drawing/2014/main" id="{8446091F-EB52-6451-263C-378CB438C5A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10" b="20475" l="476" r="17350">
                        <a14:foregroundMark x1="4685" y1="10169" x2="8968" y2="4475"/>
                        <a14:foregroundMark x1="14861" y1="1763" x2="15483" y2="1559"/>
                        <a14:foregroundMark x1="988" y1="2034" x2="476" y2="16814"/>
                        <a14:foregroundMark x1="366" y1="1288" x2="6040" y2="678"/>
                        <a14:foregroundMark x1="6040" y1="678" x2="7980" y2="881"/>
                        <a14:foregroundMark x1="16581" y1="610" x2="17350" y2="6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1803" b="77158"/>
          <a:stretch/>
        </p:blipFill>
        <p:spPr bwMode="auto">
          <a:xfrm>
            <a:off x="0" y="0"/>
            <a:ext cx="2218544" cy="150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 blue and black background&#10;&#10;Description automatically generated">
            <a:extLst>
              <a:ext uri="{FF2B5EF4-FFF2-40B4-BE49-F238E27FC236}">
                <a16:creationId xmlns:a16="http://schemas.microsoft.com/office/drawing/2014/main" id="{4D9EF4B0-54A2-114F-BB39-667EF4CC78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69" y="4896465"/>
            <a:ext cx="12230170" cy="196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6171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45D40-6001-4DD2-ADC9-DE862CD28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2FDEB-BCAE-4926-958F-DB0B19B72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A1017-AA0B-4CF4-AAD4-0F80B716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9943A-04E9-4D7B-8835-AA184957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0D7CB-F574-430E-AF5B-4BF90D675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522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0773B0-DC45-4E1D-B5E0-9A21787258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B03EE6-53F3-476A-A273-3D3A2AFC7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6581F-1C26-4DA8-93E0-F8D77818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BA0E4-C157-4FA1-8F83-FBFDF4D59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977A2-A1F9-47F7-B3DF-E05ABA48E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675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F6FA0-CA44-4599-8E1B-8504A2B72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2E2E0-8E00-4FF2-8F1A-821470985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A100D-DD45-4490-943E-601472E0F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C0154-D1A2-4BFB-9FA1-754C2FFC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E4D06-6E0E-40BC-BE64-FC845B079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577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1640E-3668-43F0-8110-36F4B5FC8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147C7-01FE-46A4-86D5-AFAA355DD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BCDC9-3C92-41A0-9B13-AEF85490D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B2082-074D-44D9-B493-4B130B034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DAED0-9F3B-4680-BC81-F21F8875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313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C00CC-BD83-40B9-937C-B0FC82EA3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FD25-FD87-4BD0-8C75-1F22A91AC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A0830F-1EC6-4B4A-AE68-0DC7C0B2D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E16DC-2D77-4E63-8D78-2E0F6BE3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1425B-859A-4367-9D02-EF2C36535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88A8B-6A14-4CE7-8429-38289CF7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312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64AF8-EB1B-4F50-A902-48D8DA626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455690-8600-476D-8921-137AD11C5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126B6-609E-48B5-AB6E-85109AE84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6B6A33-A2DA-4E08-B506-52E211932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448018-F2E0-4442-BE71-73A2D90C5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D9DAF-AFA4-44E3-AC91-801344BCC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286F57-5828-4D24-9D8C-8D270906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461A50-460A-41F7-880D-1BA0B7FA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084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350A2-897D-4A8E-BD6B-750C998D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7DE7E9-F5D1-427C-A15D-D05B1663A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E3D0C1-9D78-439D-BA01-A0E7E8EF5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4B17EA-0F5D-4ACA-AFC3-E4D1683C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4" descr="BST 300+ hình nền powerpoint đoàn thanh niên chất lượng full HD - Wikipedia">
            <a:extLst>
              <a:ext uri="{FF2B5EF4-FFF2-40B4-BE49-F238E27FC236}">
                <a16:creationId xmlns:a16="http://schemas.microsoft.com/office/drawing/2014/main" id="{1330408C-3626-0D19-C302-9DAA2B17E0E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10" b="20475" l="476" r="17350">
                        <a14:foregroundMark x1="4685" y1="10169" x2="8968" y2="4475"/>
                        <a14:foregroundMark x1="14861" y1="1763" x2="15483" y2="1559"/>
                        <a14:foregroundMark x1="988" y1="2034" x2="476" y2="16814"/>
                        <a14:foregroundMark x1="366" y1="1288" x2="6040" y2="678"/>
                        <a14:foregroundMark x1="6040" y1="678" x2="7980" y2="881"/>
                        <a14:foregroundMark x1="16581" y1="610" x2="17350" y2="6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1803" b="77158"/>
          <a:stretch/>
        </p:blipFill>
        <p:spPr bwMode="auto">
          <a:xfrm>
            <a:off x="0" y="0"/>
            <a:ext cx="2218544" cy="150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ue and black background&#10;&#10;Description automatically generated">
            <a:extLst>
              <a:ext uri="{FF2B5EF4-FFF2-40B4-BE49-F238E27FC236}">
                <a16:creationId xmlns:a16="http://schemas.microsoft.com/office/drawing/2014/main" id="{D86F665C-69D9-1D77-C7ED-0A65FD7D15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38169" y="5375582"/>
            <a:ext cx="12230170" cy="196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60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FB6029-67C1-4960-BD1F-335B04A7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425686-6461-47A8-A837-0CC826D17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73080-A000-4D65-9AF5-00FD6351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054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4F16D-724B-440D-9F23-1F3C9D8A3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7B4F4-8AA3-4331-9EEE-87044A8F1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5B2B8-2889-4E8D-99B2-9465C7758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31267-D0C9-4FEF-85B9-6D8A01117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88160-7B1B-421A-A1E2-4F8C6CB45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4846C-EE9F-4E8D-8985-B94BDB91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215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18375-177D-457A-9EDF-58ED71FE3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E6D896-96FD-4505-A715-7B6AAA720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D3B54-8FE8-4616-BC89-716E918ED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396ED-72F5-452F-B75A-47FF200A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A7B60-3CD5-4363-A4EB-EACAC50F0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78159-56B5-4E66-9581-F29CC227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737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448ED6-4ADE-41C9-B283-EAE6EFED5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86C29-33CB-4885-97DB-4302BEA79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5293B-8078-4AD2-A2E4-DCF34284C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A895C-7639-48F1-83C5-2BE68569A2A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C6CED-85B3-4127-AC69-3EEF551FC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DE409-94CE-43F8-879C-759B85616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3C5AC-A68F-45C4-A8D4-F9334AE98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1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12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11" Type="http://schemas.openxmlformats.org/officeDocument/2006/relationships/image" Target="../media/image4.png"/><Relationship Id="rId5" Type="http://schemas.openxmlformats.org/officeDocument/2006/relationships/image" Target="../media/image15.svg"/><Relationship Id="rId10" Type="http://schemas.openxmlformats.org/officeDocument/2006/relationships/image" Target="../media/image3.pn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12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11" Type="http://schemas.openxmlformats.org/officeDocument/2006/relationships/image" Target="../media/image4.png"/><Relationship Id="rId5" Type="http://schemas.openxmlformats.org/officeDocument/2006/relationships/image" Target="../media/image15.svg"/><Relationship Id="rId10" Type="http://schemas.openxmlformats.org/officeDocument/2006/relationships/image" Target="../media/image3.pn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11" Type="http://schemas.openxmlformats.org/officeDocument/2006/relationships/image" Target="../media/image4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image" Target="../media/image7.sv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image" Target="../media/image7.sv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image" Target="../media/image7.sv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image" Target="../media/image7.sv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11" Type="http://schemas.openxmlformats.org/officeDocument/2006/relationships/image" Target="../media/image4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12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11" Type="http://schemas.openxmlformats.org/officeDocument/2006/relationships/image" Target="../media/image4.png"/><Relationship Id="rId5" Type="http://schemas.openxmlformats.org/officeDocument/2006/relationships/image" Target="../media/image15.svg"/><Relationship Id="rId10" Type="http://schemas.openxmlformats.org/officeDocument/2006/relationships/image" Target="../media/image3.pn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12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11" Type="http://schemas.openxmlformats.org/officeDocument/2006/relationships/image" Target="../media/image4.png"/><Relationship Id="rId5" Type="http://schemas.openxmlformats.org/officeDocument/2006/relationships/image" Target="../media/image15.svg"/><Relationship Id="rId10" Type="http://schemas.openxmlformats.org/officeDocument/2006/relationships/image" Target="../media/image3.pn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AF1AF-9298-4EA9-BFB9-1079210A5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10" y="2816655"/>
            <a:ext cx="10613140" cy="1710945"/>
          </a:xfrm>
        </p:spPr>
        <p:txBody>
          <a:bodyPr>
            <a:normAutofit fontScale="90000"/>
          </a:bodyPr>
          <a:lstStyle/>
          <a:p>
            <a:pPr>
              <a:lnSpc>
                <a:spcPct val="114000"/>
              </a:lnSpc>
            </a:pPr>
            <a:r>
              <a:rPr lang="en-US" sz="45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NGHIỆP VỤ QUẢN LÝ CẤP LIÊN </a:t>
            </a:r>
            <a:r>
              <a:rPr lang="en-US" sz="45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CHI ĐOÀN</a:t>
            </a:r>
            <a:br>
              <a:rPr lang="en-US" sz="45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</a:br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TRONG CÔNG TÁC ĐOÀN VÀ PHONG TRÀO THANH NIÊN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213368-9465-99E0-5130-432B993B3BAE}"/>
              </a:ext>
            </a:extLst>
          </p:cNvPr>
          <p:cNvSpPr txBox="1"/>
          <p:nvPr/>
        </p:nvSpPr>
        <p:spPr>
          <a:xfrm>
            <a:off x="3992875" y="1886106"/>
            <a:ext cx="35963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UTM HelvetIns" panose="02040603050506020204" pitchFamily="18" charset="0"/>
              </a:rPr>
              <a:t>Tập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UTM HelvetIns" panose="02040603050506020204" pitchFamily="18" charset="0"/>
              </a:rPr>
              <a:t>huấn</a:t>
            </a:r>
            <a:endParaRPr lang="en-US" sz="60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UTM HelvetIns" panose="02040603050506020204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F0A498B-9CC7-4D07-B658-FB0C5B1A5AD3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0A6D0686-50A8-4E6B-9275-89DFACAE90BA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48C1CE79-13C5-4977-A7DA-CED90E3B36F0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C6A8D14D-B3C8-4536-95C3-9C46FEE50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5850F99-AF61-4728-8FE7-065175C678E9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616AF-403D-4EA5-A3E3-029511171C05}"/>
              </a:ext>
            </a:extLst>
          </p:cNvPr>
          <p:cNvSpPr txBox="1"/>
          <p:nvPr/>
        </p:nvSpPr>
        <p:spPr>
          <a:xfrm>
            <a:off x="5862883" y="5796065"/>
            <a:ext cx="524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07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835607-1EA7-4F01-A15E-75559C4F5D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7729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AD7606A-69D0-9290-E81D-2C0B2E552959}"/>
              </a:ext>
            </a:extLst>
          </p:cNvPr>
          <p:cNvSpPr/>
          <p:nvPr/>
        </p:nvSpPr>
        <p:spPr>
          <a:xfrm>
            <a:off x="6130702" y="2804257"/>
            <a:ext cx="5349340" cy="1386272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25A2224-8673-6436-7E32-020B6AC4BE4F}"/>
              </a:ext>
            </a:extLst>
          </p:cNvPr>
          <p:cNvSpPr/>
          <p:nvPr/>
        </p:nvSpPr>
        <p:spPr>
          <a:xfrm>
            <a:off x="781363" y="2840168"/>
            <a:ext cx="5349339" cy="1386272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06186C6-11A7-C910-E65B-A49D614AA70E}"/>
              </a:ext>
            </a:extLst>
          </p:cNvPr>
          <p:cNvGrpSpPr/>
          <p:nvPr/>
        </p:nvGrpSpPr>
        <p:grpSpPr>
          <a:xfrm>
            <a:off x="5216302" y="2672400"/>
            <a:ext cx="914400" cy="1723955"/>
            <a:chOff x="4902664" y="2065811"/>
            <a:chExt cx="914400" cy="1723955"/>
          </a:xfrm>
          <a:solidFill>
            <a:srgbClr val="92D050"/>
          </a:solidFill>
        </p:grpSpPr>
        <p:sp>
          <p:nvSpPr>
            <p:cNvPr id="28" name="Flowchart: Manual Input 27">
              <a:extLst>
                <a:ext uri="{FF2B5EF4-FFF2-40B4-BE49-F238E27FC236}">
                  <a16:creationId xmlns:a16="http://schemas.microsoft.com/office/drawing/2014/main" id="{7D645983-33A8-ED69-2A59-F24D14258F85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Manual Input 28">
              <a:extLst>
                <a:ext uri="{FF2B5EF4-FFF2-40B4-BE49-F238E27FC236}">
                  <a16:creationId xmlns:a16="http://schemas.microsoft.com/office/drawing/2014/main" id="{4EC67437-5151-ED91-6749-0F74CC332F9D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3819DDC-A90C-E03A-D2EE-EA549A31E460}"/>
              </a:ext>
            </a:extLst>
          </p:cNvPr>
          <p:cNvGrpSpPr/>
          <p:nvPr/>
        </p:nvGrpSpPr>
        <p:grpSpPr>
          <a:xfrm flipH="1">
            <a:off x="6130702" y="2672400"/>
            <a:ext cx="914400" cy="1723955"/>
            <a:chOff x="4902664" y="2065811"/>
            <a:chExt cx="914400" cy="1723955"/>
          </a:xfrm>
          <a:solidFill>
            <a:srgbClr val="FF0000"/>
          </a:solidFill>
        </p:grpSpPr>
        <p:sp>
          <p:nvSpPr>
            <p:cNvPr id="32" name="Flowchart: Manual Input 31">
              <a:extLst>
                <a:ext uri="{FF2B5EF4-FFF2-40B4-BE49-F238E27FC236}">
                  <a16:creationId xmlns:a16="http://schemas.microsoft.com/office/drawing/2014/main" id="{995632E6-F36C-D904-3BF0-D6DEBE9CAFDB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Manual Input 32">
              <a:extLst>
                <a:ext uri="{FF2B5EF4-FFF2-40B4-BE49-F238E27FC236}">
                  <a16:creationId xmlns:a16="http://schemas.microsoft.com/office/drawing/2014/main" id="{AE4F9D64-6F4E-FF75-5FF2-D392BB5A7074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Graphic 63" descr="Blueprint with solid fill">
            <a:extLst>
              <a:ext uri="{FF2B5EF4-FFF2-40B4-BE49-F238E27FC236}">
                <a16:creationId xmlns:a16="http://schemas.microsoft.com/office/drawing/2014/main" id="{8C58C738-6AFC-2FE0-7FED-979805DC1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H="1">
            <a:off x="5388513" y="3215838"/>
            <a:ext cx="599250" cy="599250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73" name="Graphic 72" descr="Eye with solid fill">
            <a:extLst>
              <a:ext uri="{FF2B5EF4-FFF2-40B4-BE49-F238E27FC236}">
                <a16:creationId xmlns:a16="http://schemas.microsoft.com/office/drawing/2014/main" id="{ED7D7D98-ECE1-A2F3-1D4B-A26726A353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288277" y="3247004"/>
            <a:ext cx="599250" cy="599250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60FA67A-BF73-D638-A005-4452AC027618}"/>
              </a:ext>
            </a:extLst>
          </p:cNvPr>
          <p:cNvSpPr/>
          <p:nvPr/>
        </p:nvSpPr>
        <p:spPr>
          <a:xfrm>
            <a:off x="6130702" y="4844157"/>
            <a:ext cx="5349340" cy="1386272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F97BECC-5B63-BE3E-8AF8-888E022E39B8}"/>
              </a:ext>
            </a:extLst>
          </p:cNvPr>
          <p:cNvSpPr/>
          <p:nvPr/>
        </p:nvSpPr>
        <p:spPr>
          <a:xfrm>
            <a:off x="781363" y="4844157"/>
            <a:ext cx="5349339" cy="13862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DCEE7B0-1BA2-A52D-D696-6AFA6FBB6E7A}"/>
              </a:ext>
            </a:extLst>
          </p:cNvPr>
          <p:cNvGrpSpPr/>
          <p:nvPr/>
        </p:nvGrpSpPr>
        <p:grpSpPr>
          <a:xfrm>
            <a:off x="5216302" y="4676389"/>
            <a:ext cx="914400" cy="1723955"/>
            <a:chOff x="4902664" y="2065811"/>
            <a:chExt cx="914400" cy="1723955"/>
          </a:xfrm>
        </p:grpSpPr>
        <p:sp>
          <p:nvSpPr>
            <p:cNvPr id="49" name="Flowchart: Manual Input 48">
              <a:extLst>
                <a:ext uri="{FF2B5EF4-FFF2-40B4-BE49-F238E27FC236}">
                  <a16:creationId xmlns:a16="http://schemas.microsoft.com/office/drawing/2014/main" id="{6503E42A-5C3C-A9A0-FD2A-917E35A51A94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owchart: Manual Input 49">
              <a:extLst>
                <a:ext uri="{FF2B5EF4-FFF2-40B4-BE49-F238E27FC236}">
                  <a16:creationId xmlns:a16="http://schemas.microsoft.com/office/drawing/2014/main" id="{0A4421C7-C626-7C9A-A477-791F106E1713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C5025E7-A51A-CF4B-A13B-399350DFE335}"/>
              </a:ext>
            </a:extLst>
          </p:cNvPr>
          <p:cNvGrpSpPr/>
          <p:nvPr/>
        </p:nvGrpSpPr>
        <p:grpSpPr>
          <a:xfrm flipH="1">
            <a:off x="6130702" y="4676389"/>
            <a:ext cx="914400" cy="1723955"/>
            <a:chOff x="4902664" y="2065811"/>
            <a:chExt cx="914400" cy="1723955"/>
          </a:xfrm>
        </p:grpSpPr>
        <p:sp>
          <p:nvSpPr>
            <p:cNvPr id="47" name="Flowchart: Manual Input 46">
              <a:extLst>
                <a:ext uri="{FF2B5EF4-FFF2-40B4-BE49-F238E27FC236}">
                  <a16:creationId xmlns:a16="http://schemas.microsoft.com/office/drawing/2014/main" id="{3BC8A22A-73EE-2BC3-9B19-A92A3C0EB1FF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lowchart: Manual Input 47">
              <a:extLst>
                <a:ext uri="{FF2B5EF4-FFF2-40B4-BE49-F238E27FC236}">
                  <a16:creationId xmlns:a16="http://schemas.microsoft.com/office/drawing/2014/main" id="{CB6965D8-4B4B-E676-1AE3-24D35ED090D1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1" name="Graphic 70" descr="Clipboard Checked with solid fill">
            <a:extLst>
              <a:ext uri="{FF2B5EF4-FFF2-40B4-BE49-F238E27FC236}">
                <a16:creationId xmlns:a16="http://schemas.microsoft.com/office/drawing/2014/main" id="{F2C0397B-0534-720F-A7AE-A0FD0B2457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373877" y="5237668"/>
            <a:ext cx="599250" cy="599250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72" name="Graphic 71" descr="Circular flowchart with solid fill">
            <a:extLst>
              <a:ext uri="{FF2B5EF4-FFF2-40B4-BE49-F238E27FC236}">
                <a16:creationId xmlns:a16="http://schemas.microsoft.com/office/drawing/2014/main" id="{A9198BFD-E0C1-462C-17F7-FAE0693DE82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6288277" y="5250993"/>
            <a:ext cx="599250" cy="599250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</p:pic>
      <p:sp>
        <p:nvSpPr>
          <p:cNvPr id="59" name="Title 1">
            <a:extLst>
              <a:ext uri="{FF2B5EF4-FFF2-40B4-BE49-F238E27FC236}">
                <a16:creationId xmlns:a16="http://schemas.microsoft.com/office/drawing/2014/main" id="{D069BD51-2713-63B5-87A5-95B46C443062}"/>
              </a:ext>
            </a:extLst>
          </p:cNvPr>
          <p:cNvSpPr txBox="1">
            <a:spLocks/>
          </p:cNvSpPr>
          <p:nvPr/>
        </p:nvSpPr>
        <p:spPr>
          <a:xfrm>
            <a:off x="781363" y="324521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KẾ HOẠCH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2AB12633-2B9C-4201-BFDF-FC789676111B}"/>
              </a:ext>
            </a:extLst>
          </p:cNvPr>
          <p:cNvSpPr txBox="1">
            <a:spLocks/>
          </p:cNvSpPr>
          <p:nvPr/>
        </p:nvSpPr>
        <p:spPr>
          <a:xfrm>
            <a:off x="711958" y="900124"/>
            <a:ext cx="10768084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0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              BIỆN </a:t>
            </a:r>
            <a:r>
              <a:rPr lang="en-US" sz="3500" dirty="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PHÁP QUẢN </a:t>
            </a:r>
            <a:r>
              <a:rPr lang="en-US" sz="350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LÝ CẤP </a:t>
            </a:r>
            <a:r>
              <a:rPr lang="en-US" sz="3500" dirty="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LIÊN CHI ĐOÀN</a:t>
            </a:r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991B274A-B10E-490C-ADA7-4562F87182B7}"/>
              </a:ext>
            </a:extLst>
          </p:cNvPr>
          <p:cNvSpPr txBox="1">
            <a:spLocks/>
          </p:cNvSpPr>
          <p:nvPr/>
        </p:nvSpPr>
        <p:spPr>
          <a:xfrm>
            <a:off x="7045103" y="324521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HỆ THỐNG </a:t>
            </a:r>
          </a:p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GIÁM SÁT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3EF3192C-4AAB-4CB1-9ECA-5500E0E691D3}"/>
              </a:ext>
            </a:extLst>
          </p:cNvPr>
          <p:cNvSpPr txBox="1">
            <a:spLocks/>
          </p:cNvSpPr>
          <p:nvPr/>
        </p:nvSpPr>
        <p:spPr>
          <a:xfrm>
            <a:off x="781363" y="528474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BẢNG PHÂN CÔNG</a:t>
            </a:r>
          </a:p>
        </p:txBody>
      </p:sp>
      <p:sp>
        <p:nvSpPr>
          <p:cNvPr id="79" name="Title 1">
            <a:extLst>
              <a:ext uri="{FF2B5EF4-FFF2-40B4-BE49-F238E27FC236}">
                <a16:creationId xmlns:a16="http://schemas.microsoft.com/office/drawing/2014/main" id="{7A147605-6BE3-4360-B095-9152E9DBF34A}"/>
              </a:ext>
            </a:extLst>
          </p:cNvPr>
          <p:cNvSpPr txBox="1">
            <a:spLocks/>
          </p:cNvSpPr>
          <p:nvPr/>
        </p:nvSpPr>
        <p:spPr>
          <a:xfrm>
            <a:off x="7045103" y="528474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QUY TRÌNH XỬ LÝ </a:t>
            </a:r>
          </a:p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TÌNH HUỐNG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E6FDA79-22B9-43E8-AC92-8191EBDD5F0B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36" name="Rectangle 14">
              <a:extLst>
                <a:ext uri="{FF2B5EF4-FFF2-40B4-BE49-F238E27FC236}">
                  <a16:creationId xmlns:a16="http://schemas.microsoft.com/office/drawing/2014/main" id="{009D566A-B489-4407-AD9A-1EE9206641C1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14">
              <a:extLst>
                <a:ext uri="{FF2B5EF4-FFF2-40B4-BE49-F238E27FC236}">
                  <a16:creationId xmlns:a16="http://schemas.microsoft.com/office/drawing/2014/main" id="{E72CEF0C-3F9F-408A-ABBB-453EC83FF326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37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71AF0B44-74FD-4F22-B7EA-6B39D6EC9A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99D923E1-B8DA-42AE-83BD-5C8EED47C8A2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7CE561F4-A4C8-4253-BD36-799F1E40891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01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3.7037E-6 L -0.21706 0.1557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59" y="7778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4.44444E-6 L -0.25977 0.1412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95" y="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26" grpId="0" animBg="1"/>
      <p:bldP spid="51" grpId="0" animBg="1"/>
      <p:bldP spid="52" grpId="0" animBg="1"/>
      <p:bldP spid="59" grpId="0"/>
      <p:bldP spid="70" grpId="0"/>
      <p:bldP spid="70" grpId="1"/>
      <p:bldP spid="78" grpId="0"/>
      <p:bldP spid="79" grpId="0"/>
      <p:bldP spid="7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AD7606A-69D0-9290-E81D-2C0B2E552959}"/>
              </a:ext>
            </a:extLst>
          </p:cNvPr>
          <p:cNvSpPr/>
          <p:nvPr/>
        </p:nvSpPr>
        <p:spPr>
          <a:xfrm>
            <a:off x="6130702" y="2840168"/>
            <a:ext cx="5349340" cy="1386272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25A2224-8673-6436-7E32-020B6AC4BE4F}"/>
              </a:ext>
            </a:extLst>
          </p:cNvPr>
          <p:cNvSpPr/>
          <p:nvPr/>
        </p:nvSpPr>
        <p:spPr>
          <a:xfrm>
            <a:off x="781363" y="2840168"/>
            <a:ext cx="5349339" cy="1386272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06186C6-11A7-C910-E65B-A49D614AA70E}"/>
              </a:ext>
            </a:extLst>
          </p:cNvPr>
          <p:cNvGrpSpPr/>
          <p:nvPr/>
        </p:nvGrpSpPr>
        <p:grpSpPr>
          <a:xfrm>
            <a:off x="5216302" y="2672400"/>
            <a:ext cx="914400" cy="1723955"/>
            <a:chOff x="4902664" y="2065811"/>
            <a:chExt cx="914400" cy="1723955"/>
          </a:xfrm>
          <a:solidFill>
            <a:srgbClr val="92D050"/>
          </a:solidFill>
        </p:grpSpPr>
        <p:sp>
          <p:nvSpPr>
            <p:cNvPr id="28" name="Flowchart: Manual Input 27">
              <a:extLst>
                <a:ext uri="{FF2B5EF4-FFF2-40B4-BE49-F238E27FC236}">
                  <a16:creationId xmlns:a16="http://schemas.microsoft.com/office/drawing/2014/main" id="{7D645983-33A8-ED69-2A59-F24D14258F85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Manual Input 28">
              <a:extLst>
                <a:ext uri="{FF2B5EF4-FFF2-40B4-BE49-F238E27FC236}">
                  <a16:creationId xmlns:a16="http://schemas.microsoft.com/office/drawing/2014/main" id="{4EC67437-5151-ED91-6749-0F74CC332F9D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3819DDC-A90C-E03A-D2EE-EA549A31E460}"/>
              </a:ext>
            </a:extLst>
          </p:cNvPr>
          <p:cNvGrpSpPr/>
          <p:nvPr/>
        </p:nvGrpSpPr>
        <p:grpSpPr>
          <a:xfrm flipH="1">
            <a:off x="6130702" y="2672400"/>
            <a:ext cx="914400" cy="1723955"/>
            <a:chOff x="4902664" y="2065811"/>
            <a:chExt cx="914400" cy="1723955"/>
          </a:xfrm>
          <a:solidFill>
            <a:srgbClr val="FF0000"/>
          </a:solidFill>
        </p:grpSpPr>
        <p:sp>
          <p:nvSpPr>
            <p:cNvPr id="32" name="Flowchart: Manual Input 31">
              <a:extLst>
                <a:ext uri="{FF2B5EF4-FFF2-40B4-BE49-F238E27FC236}">
                  <a16:creationId xmlns:a16="http://schemas.microsoft.com/office/drawing/2014/main" id="{995632E6-F36C-D904-3BF0-D6DEBE9CAFDB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Manual Input 32">
              <a:extLst>
                <a:ext uri="{FF2B5EF4-FFF2-40B4-BE49-F238E27FC236}">
                  <a16:creationId xmlns:a16="http://schemas.microsoft.com/office/drawing/2014/main" id="{AE4F9D64-6F4E-FF75-5FF2-D392BB5A7074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Graphic 63" descr="Blueprint with solid fill">
            <a:extLst>
              <a:ext uri="{FF2B5EF4-FFF2-40B4-BE49-F238E27FC236}">
                <a16:creationId xmlns:a16="http://schemas.microsoft.com/office/drawing/2014/main" id="{8C58C738-6AFC-2FE0-7FED-979805DC1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H="1">
            <a:off x="5388513" y="3215838"/>
            <a:ext cx="599250" cy="599250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73" name="Graphic 72" descr="Eye with solid fill">
            <a:extLst>
              <a:ext uri="{FF2B5EF4-FFF2-40B4-BE49-F238E27FC236}">
                <a16:creationId xmlns:a16="http://schemas.microsoft.com/office/drawing/2014/main" id="{ED7D7D98-ECE1-A2F3-1D4B-A26726A353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288277" y="3247004"/>
            <a:ext cx="599250" cy="599250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60FA67A-BF73-D638-A005-4452AC027618}"/>
              </a:ext>
            </a:extLst>
          </p:cNvPr>
          <p:cNvSpPr/>
          <p:nvPr/>
        </p:nvSpPr>
        <p:spPr>
          <a:xfrm>
            <a:off x="6130702" y="4844157"/>
            <a:ext cx="5349340" cy="1386272"/>
          </a:xfrm>
          <a:prstGeom prst="roundRect">
            <a:avLst>
              <a:gd name="adj" fmla="val 45053"/>
            </a:avLst>
          </a:prstGeom>
          <a:solidFill>
            <a:schemeClr val="tx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F97BECC-5B63-BE3E-8AF8-888E022E39B8}"/>
              </a:ext>
            </a:extLst>
          </p:cNvPr>
          <p:cNvSpPr/>
          <p:nvPr/>
        </p:nvSpPr>
        <p:spPr>
          <a:xfrm>
            <a:off x="781363" y="4844157"/>
            <a:ext cx="5349339" cy="13862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DCEE7B0-1BA2-A52D-D696-6AFA6FBB6E7A}"/>
              </a:ext>
            </a:extLst>
          </p:cNvPr>
          <p:cNvGrpSpPr/>
          <p:nvPr/>
        </p:nvGrpSpPr>
        <p:grpSpPr>
          <a:xfrm>
            <a:off x="5216302" y="4676389"/>
            <a:ext cx="914400" cy="1723955"/>
            <a:chOff x="4902664" y="2065811"/>
            <a:chExt cx="914400" cy="1723955"/>
          </a:xfrm>
        </p:grpSpPr>
        <p:sp>
          <p:nvSpPr>
            <p:cNvPr id="49" name="Flowchart: Manual Input 48">
              <a:extLst>
                <a:ext uri="{FF2B5EF4-FFF2-40B4-BE49-F238E27FC236}">
                  <a16:creationId xmlns:a16="http://schemas.microsoft.com/office/drawing/2014/main" id="{6503E42A-5C3C-A9A0-FD2A-917E35A51A94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owchart: Manual Input 49">
              <a:extLst>
                <a:ext uri="{FF2B5EF4-FFF2-40B4-BE49-F238E27FC236}">
                  <a16:creationId xmlns:a16="http://schemas.microsoft.com/office/drawing/2014/main" id="{0A4421C7-C626-7C9A-A477-791F106E1713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C5025E7-A51A-CF4B-A13B-399350DFE335}"/>
              </a:ext>
            </a:extLst>
          </p:cNvPr>
          <p:cNvGrpSpPr/>
          <p:nvPr/>
        </p:nvGrpSpPr>
        <p:grpSpPr>
          <a:xfrm flipH="1">
            <a:off x="6130702" y="4676389"/>
            <a:ext cx="914400" cy="1723955"/>
            <a:chOff x="4902664" y="2065811"/>
            <a:chExt cx="914400" cy="1723955"/>
          </a:xfrm>
        </p:grpSpPr>
        <p:sp>
          <p:nvSpPr>
            <p:cNvPr id="47" name="Flowchart: Manual Input 46">
              <a:extLst>
                <a:ext uri="{FF2B5EF4-FFF2-40B4-BE49-F238E27FC236}">
                  <a16:creationId xmlns:a16="http://schemas.microsoft.com/office/drawing/2014/main" id="{3BC8A22A-73EE-2BC3-9B19-A92A3C0EB1FF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lowchart: Manual Input 47">
              <a:extLst>
                <a:ext uri="{FF2B5EF4-FFF2-40B4-BE49-F238E27FC236}">
                  <a16:creationId xmlns:a16="http://schemas.microsoft.com/office/drawing/2014/main" id="{CB6965D8-4B4B-E676-1AE3-24D35ED090D1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1" name="Graphic 70" descr="Clipboard Checked with solid fill">
            <a:extLst>
              <a:ext uri="{FF2B5EF4-FFF2-40B4-BE49-F238E27FC236}">
                <a16:creationId xmlns:a16="http://schemas.microsoft.com/office/drawing/2014/main" id="{F2C0397B-0534-720F-A7AE-A0FD0B2457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373877" y="5237668"/>
            <a:ext cx="599250" cy="599250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72" name="Graphic 71" descr="Circular flowchart with solid fill">
            <a:extLst>
              <a:ext uri="{FF2B5EF4-FFF2-40B4-BE49-F238E27FC236}">
                <a16:creationId xmlns:a16="http://schemas.microsoft.com/office/drawing/2014/main" id="{A9198BFD-E0C1-462C-17F7-FAE0693DE82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6288277" y="5250993"/>
            <a:ext cx="599250" cy="599250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</p:pic>
      <p:sp>
        <p:nvSpPr>
          <p:cNvPr id="59" name="Title 1">
            <a:extLst>
              <a:ext uri="{FF2B5EF4-FFF2-40B4-BE49-F238E27FC236}">
                <a16:creationId xmlns:a16="http://schemas.microsoft.com/office/drawing/2014/main" id="{D069BD51-2713-63B5-87A5-95B46C443062}"/>
              </a:ext>
            </a:extLst>
          </p:cNvPr>
          <p:cNvSpPr txBox="1">
            <a:spLocks/>
          </p:cNvSpPr>
          <p:nvPr/>
        </p:nvSpPr>
        <p:spPr>
          <a:xfrm>
            <a:off x="781363" y="324521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KẾ HOẠCH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2AB12633-2B9C-4201-BFDF-FC789676111B}"/>
              </a:ext>
            </a:extLst>
          </p:cNvPr>
          <p:cNvSpPr txBox="1">
            <a:spLocks/>
          </p:cNvSpPr>
          <p:nvPr/>
        </p:nvSpPr>
        <p:spPr>
          <a:xfrm>
            <a:off x="711958" y="900124"/>
            <a:ext cx="10768084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0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              BIỆN </a:t>
            </a:r>
            <a:r>
              <a:rPr lang="en-US" sz="3500" dirty="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PHÁP QUẢN </a:t>
            </a:r>
            <a:r>
              <a:rPr lang="en-US" sz="350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LÝ CẤP </a:t>
            </a:r>
            <a:r>
              <a:rPr lang="en-US" sz="3500" dirty="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LIÊN CHI ĐOÀN</a:t>
            </a:r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991B274A-B10E-490C-ADA7-4562F87182B7}"/>
              </a:ext>
            </a:extLst>
          </p:cNvPr>
          <p:cNvSpPr txBox="1">
            <a:spLocks/>
          </p:cNvSpPr>
          <p:nvPr/>
        </p:nvSpPr>
        <p:spPr>
          <a:xfrm>
            <a:off x="7045103" y="324521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HỆ THỐNG </a:t>
            </a:r>
          </a:p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GIÁM SÁT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3EF3192C-4AAB-4CB1-9ECA-5500E0E691D3}"/>
              </a:ext>
            </a:extLst>
          </p:cNvPr>
          <p:cNvSpPr txBox="1">
            <a:spLocks/>
          </p:cNvSpPr>
          <p:nvPr/>
        </p:nvSpPr>
        <p:spPr>
          <a:xfrm>
            <a:off x="781363" y="528474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BẢNG PHÂN CÔNG</a:t>
            </a:r>
          </a:p>
        </p:txBody>
      </p:sp>
      <p:sp>
        <p:nvSpPr>
          <p:cNvPr id="79" name="Title 1">
            <a:extLst>
              <a:ext uri="{FF2B5EF4-FFF2-40B4-BE49-F238E27FC236}">
                <a16:creationId xmlns:a16="http://schemas.microsoft.com/office/drawing/2014/main" id="{7A147605-6BE3-4360-B095-9152E9DBF34A}"/>
              </a:ext>
            </a:extLst>
          </p:cNvPr>
          <p:cNvSpPr txBox="1">
            <a:spLocks/>
          </p:cNvSpPr>
          <p:nvPr/>
        </p:nvSpPr>
        <p:spPr>
          <a:xfrm>
            <a:off x="7045103" y="528474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QUY TRÌNH XỬ LÝ </a:t>
            </a:r>
          </a:p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TÌNH HUỐNG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A3623A3-CC26-422B-A8D5-B3ACCCDFC94E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36" name="Rectangle 14">
              <a:extLst>
                <a:ext uri="{FF2B5EF4-FFF2-40B4-BE49-F238E27FC236}">
                  <a16:creationId xmlns:a16="http://schemas.microsoft.com/office/drawing/2014/main" id="{838E7F06-7159-4678-8E0C-30405655CB7A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14">
              <a:extLst>
                <a:ext uri="{FF2B5EF4-FFF2-40B4-BE49-F238E27FC236}">
                  <a16:creationId xmlns:a16="http://schemas.microsoft.com/office/drawing/2014/main" id="{98882333-BD71-4C14-AED6-0B2A9851E0D2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37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978BB32A-2D9E-4CAE-8AB4-907F8D22D48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B04753C8-EE2A-43EF-A43E-FA0DE8D9F50C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F9E299B-A697-485D-98C5-569355FC53F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776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7.40741E-7 L -0.24401 -0.1402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01" y="-701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59259E-6 L -0.20651 -0.13102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26" y="-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51" grpId="1" animBg="1"/>
      <p:bldP spid="51" grpId="2" animBg="1"/>
      <p:bldP spid="52" grpId="0" animBg="1"/>
      <p:bldP spid="59" grpId="0"/>
      <p:bldP spid="70" grpId="0"/>
      <p:bldP spid="78" grpId="1"/>
      <p:bldP spid="79" grpId="2"/>
      <p:bldP spid="79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0639DF19-97C4-E081-CAD4-EAC0ABBEF48B}"/>
              </a:ext>
            </a:extLst>
          </p:cNvPr>
          <p:cNvSpPr txBox="1">
            <a:spLocks/>
          </p:cNvSpPr>
          <p:nvPr/>
        </p:nvSpPr>
        <p:spPr>
          <a:xfrm>
            <a:off x="2403498" y="2924460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F2A48A-4957-D908-1095-BB4D877F36D6}"/>
              </a:ext>
            </a:extLst>
          </p:cNvPr>
          <p:cNvGrpSpPr/>
          <p:nvPr/>
        </p:nvGrpSpPr>
        <p:grpSpPr>
          <a:xfrm>
            <a:off x="16391477" y="1649986"/>
            <a:ext cx="10698679" cy="1723955"/>
            <a:chOff x="781363" y="1649986"/>
            <a:chExt cx="10698679" cy="172395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FCA14E7-7306-2295-3A7D-CA9B7F19133D}"/>
                </a:ext>
              </a:extLst>
            </p:cNvPr>
            <p:cNvGrpSpPr/>
            <p:nvPr/>
          </p:nvGrpSpPr>
          <p:grpSpPr>
            <a:xfrm>
              <a:off x="781363" y="1649986"/>
              <a:ext cx="10698679" cy="1723955"/>
              <a:chOff x="781363" y="2061136"/>
              <a:chExt cx="10698679" cy="1723955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E7AB18A6-F59F-11D6-0F90-A77ACA97C686}"/>
                  </a:ext>
                </a:extLst>
              </p:cNvPr>
              <p:cNvGrpSpPr/>
              <p:nvPr/>
            </p:nvGrpSpPr>
            <p:grpSpPr>
              <a:xfrm>
                <a:off x="781363" y="2228904"/>
                <a:ext cx="10698679" cy="1386272"/>
                <a:chOff x="781363" y="2228904"/>
                <a:chExt cx="10698679" cy="1386272"/>
              </a:xfrm>
            </p:grpSpPr>
            <p:sp>
              <p:nvSpPr>
                <p:cNvPr id="25" name="Rectangle: Rounded Corners 24">
                  <a:extLst>
                    <a:ext uri="{FF2B5EF4-FFF2-40B4-BE49-F238E27FC236}">
                      <a16:creationId xmlns:a16="http://schemas.microsoft.com/office/drawing/2014/main" id="{12658415-6C16-9008-30D1-A2A72E86CCBB}"/>
                    </a:ext>
                  </a:extLst>
                </p:cNvPr>
                <p:cNvSpPr/>
                <p:nvPr/>
              </p:nvSpPr>
              <p:spPr>
                <a:xfrm>
                  <a:off x="6130702" y="2228904"/>
                  <a:ext cx="5349340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92121E"/>
                </a:solidFill>
                <a:ln>
                  <a:noFill/>
                </a:ln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: Rounded Corners 25">
                  <a:extLst>
                    <a:ext uri="{FF2B5EF4-FFF2-40B4-BE49-F238E27FC236}">
                      <a16:creationId xmlns:a16="http://schemas.microsoft.com/office/drawing/2014/main" id="{34F3AC39-EDB0-A492-0248-66A6605E0CE4}"/>
                    </a:ext>
                  </a:extLst>
                </p:cNvPr>
                <p:cNvSpPr/>
                <p:nvPr/>
              </p:nvSpPr>
              <p:spPr>
                <a:xfrm>
                  <a:off x="781363" y="2228904"/>
                  <a:ext cx="5349339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31828"/>
                </a:solidFill>
                <a:ln>
                  <a:noFill/>
                </a:ln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01385BFE-5D84-0458-17C5-52FF29611A0C}"/>
                  </a:ext>
                </a:extLst>
              </p:cNvPr>
              <p:cNvGrpSpPr/>
              <p:nvPr/>
            </p:nvGrpSpPr>
            <p:grpSpPr>
              <a:xfrm>
                <a:off x="5216302" y="2061136"/>
                <a:ext cx="1828800" cy="1723955"/>
                <a:chOff x="4902664" y="2065811"/>
                <a:chExt cx="1828800" cy="1723955"/>
              </a:xfrm>
            </p:grpSpPr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8E02FA57-5EDC-F16F-51FA-BD4882FC6B99}"/>
                    </a:ext>
                  </a:extLst>
                </p:cNvPr>
                <p:cNvGrpSpPr/>
                <p:nvPr/>
              </p:nvGrpSpPr>
              <p:grpSpPr>
                <a:xfrm>
                  <a:off x="49026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12" name="Flowchart: Manual Input 11">
                    <a:extLst>
                      <a:ext uri="{FF2B5EF4-FFF2-40B4-BE49-F238E27FC236}">
                        <a16:creationId xmlns:a16="http://schemas.microsoft.com/office/drawing/2014/main" id="{DD0FD5EF-265C-669C-14DD-B3FE038AB506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rgbClr val="92121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" name="Flowchart: Manual Input 12">
                    <a:extLst>
                      <a:ext uri="{FF2B5EF4-FFF2-40B4-BE49-F238E27FC236}">
                        <a16:creationId xmlns:a16="http://schemas.microsoft.com/office/drawing/2014/main" id="{65AEE45C-8032-1BDF-FADF-187331B49DC3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rgbClr val="92121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5AF20942-583D-EEE1-731F-14F29E07D1EF}"/>
                    </a:ext>
                  </a:extLst>
                </p:cNvPr>
                <p:cNvGrpSpPr/>
                <p:nvPr/>
              </p:nvGrpSpPr>
              <p:grpSpPr>
                <a:xfrm flipH="1">
                  <a:off x="58170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10" name="Flowchart: Manual Input 9">
                    <a:extLst>
                      <a:ext uri="{FF2B5EF4-FFF2-40B4-BE49-F238E27FC236}">
                        <a16:creationId xmlns:a16="http://schemas.microsoft.com/office/drawing/2014/main" id="{F2C8B4A0-847D-35E3-5D23-C4E3997F2D97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rgbClr val="610C1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" name="Flowchart: Manual Input 10">
                    <a:extLst>
                      <a:ext uri="{FF2B5EF4-FFF2-40B4-BE49-F238E27FC236}">
                        <a16:creationId xmlns:a16="http://schemas.microsoft.com/office/drawing/2014/main" id="{9FA29015-E8D5-F787-3274-698820A69D73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rgbClr val="610C1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pic>
          <p:nvPicPr>
            <p:cNvPr id="4" name="Graphic 3" descr="Blueprint with solid fill">
              <a:extLst>
                <a:ext uri="{FF2B5EF4-FFF2-40B4-BE49-F238E27FC236}">
                  <a16:creationId xmlns:a16="http://schemas.microsoft.com/office/drawing/2014/main" id="{B76231BB-73B8-7F9D-C177-A497B99A2C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388513" y="2193424"/>
              <a:ext cx="599250" cy="599250"/>
            </a:xfrm>
            <a:prstGeom prst="rect">
              <a:avLst/>
            </a:prstGeom>
            <a:scene3d>
              <a:camera prst="perspectiveHeroicExtremeLeftFacing"/>
              <a:lightRig rig="threePt" dir="t"/>
            </a:scene3d>
          </p:spPr>
        </p:pic>
        <p:pic>
          <p:nvPicPr>
            <p:cNvPr id="5" name="Graphic 4" descr="Eye with solid fill">
              <a:extLst>
                <a:ext uri="{FF2B5EF4-FFF2-40B4-BE49-F238E27FC236}">
                  <a16:creationId xmlns:a16="http://schemas.microsoft.com/office/drawing/2014/main" id="{A38D3E86-59F4-F3F1-9682-68C71AF0D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6288277" y="2224590"/>
              <a:ext cx="599250" cy="599250"/>
            </a:xfrm>
            <a:prstGeom prst="rect">
              <a:avLst/>
            </a:prstGeom>
            <a:scene3d>
              <a:camera prst="perspectiveHeroicExtremeRightFacing"/>
              <a:lightRig rig="threePt" dir="t"/>
            </a:scene3d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5F8E389-7E24-7B74-8DD1-D78E78174C78}"/>
              </a:ext>
            </a:extLst>
          </p:cNvPr>
          <p:cNvGrpSpPr/>
          <p:nvPr/>
        </p:nvGrpSpPr>
        <p:grpSpPr>
          <a:xfrm>
            <a:off x="-13522466" y="3653975"/>
            <a:ext cx="10698679" cy="1723955"/>
            <a:chOff x="781363" y="3653975"/>
            <a:chExt cx="10698679" cy="1723955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493408D-C16A-201F-549E-203866C82999}"/>
                </a:ext>
              </a:extLst>
            </p:cNvPr>
            <p:cNvGrpSpPr/>
            <p:nvPr/>
          </p:nvGrpSpPr>
          <p:grpSpPr>
            <a:xfrm>
              <a:off x="781363" y="3653975"/>
              <a:ext cx="10698679" cy="1723955"/>
              <a:chOff x="781363" y="2061136"/>
              <a:chExt cx="10698679" cy="1723955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E4FAF40D-E8AB-0871-1787-0E12CF6E5384}"/>
                  </a:ext>
                </a:extLst>
              </p:cNvPr>
              <p:cNvGrpSpPr/>
              <p:nvPr/>
            </p:nvGrpSpPr>
            <p:grpSpPr>
              <a:xfrm>
                <a:off x="781363" y="2228904"/>
                <a:ext cx="10698679" cy="1386272"/>
                <a:chOff x="781363" y="2228904"/>
                <a:chExt cx="10698679" cy="1386272"/>
              </a:xfrm>
            </p:grpSpPr>
            <p:sp>
              <p:nvSpPr>
                <p:cNvPr id="72" name="Rectangle: Rounded Corners 71">
                  <a:extLst>
                    <a:ext uri="{FF2B5EF4-FFF2-40B4-BE49-F238E27FC236}">
                      <a16:creationId xmlns:a16="http://schemas.microsoft.com/office/drawing/2014/main" id="{F93F4F2D-C26A-0739-7E06-5DF536011D47}"/>
                    </a:ext>
                  </a:extLst>
                </p:cNvPr>
                <p:cNvSpPr/>
                <p:nvPr/>
              </p:nvSpPr>
              <p:spPr>
                <a:xfrm>
                  <a:off x="6130702" y="2228904"/>
                  <a:ext cx="5349340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D5001"/>
                </a:solidFill>
                <a:ln>
                  <a:noFill/>
                </a:ln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: Rounded Corners 72">
                  <a:extLst>
                    <a:ext uri="{FF2B5EF4-FFF2-40B4-BE49-F238E27FC236}">
                      <a16:creationId xmlns:a16="http://schemas.microsoft.com/office/drawing/2014/main" id="{F871190D-B550-1D5E-841D-0DA7B25F7A01}"/>
                    </a:ext>
                  </a:extLst>
                </p:cNvPr>
                <p:cNvSpPr/>
                <p:nvPr/>
              </p:nvSpPr>
              <p:spPr>
                <a:xfrm>
                  <a:off x="781363" y="2228904"/>
                  <a:ext cx="5349339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E6F15"/>
                </a:solidFill>
                <a:ln>
                  <a:noFill/>
                </a:ln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4D4E6F00-0471-B933-3B7C-9E1FDF26CB3E}"/>
                  </a:ext>
                </a:extLst>
              </p:cNvPr>
              <p:cNvGrpSpPr/>
              <p:nvPr/>
            </p:nvGrpSpPr>
            <p:grpSpPr>
              <a:xfrm>
                <a:off x="5216302" y="2061136"/>
                <a:ext cx="1828800" cy="1723955"/>
                <a:chOff x="4902664" y="2065811"/>
                <a:chExt cx="1828800" cy="1723955"/>
              </a:xfrm>
            </p:grpSpPr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2AA3382F-D222-F89C-C0FE-AF9DA938154D}"/>
                    </a:ext>
                  </a:extLst>
                </p:cNvPr>
                <p:cNvGrpSpPr/>
                <p:nvPr/>
              </p:nvGrpSpPr>
              <p:grpSpPr>
                <a:xfrm>
                  <a:off x="49026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70" name="Flowchart: Manual Input 69">
                    <a:extLst>
                      <a:ext uri="{FF2B5EF4-FFF2-40B4-BE49-F238E27FC236}">
                        <a16:creationId xmlns:a16="http://schemas.microsoft.com/office/drawing/2014/main" id="{9107F7BC-CFAF-6C33-AA65-BAF5E2D96DBA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rgbClr val="CD500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Flowchart: Manual Input 70">
                    <a:extLst>
                      <a:ext uri="{FF2B5EF4-FFF2-40B4-BE49-F238E27FC236}">
                        <a16:creationId xmlns:a16="http://schemas.microsoft.com/office/drawing/2014/main" id="{E840D6C0-84F9-C62F-E194-A3167BD32220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rgbClr val="CD500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A41FCAC5-2BA2-C62E-FFA2-F2A1BA32E5D5}"/>
                    </a:ext>
                  </a:extLst>
                </p:cNvPr>
                <p:cNvGrpSpPr/>
                <p:nvPr/>
              </p:nvGrpSpPr>
              <p:grpSpPr>
                <a:xfrm flipH="1">
                  <a:off x="58170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35" name="Flowchart: Manual Input 34">
                    <a:extLst>
                      <a:ext uri="{FF2B5EF4-FFF2-40B4-BE49-F238E27FC236}">
                        <a16:creationId xmlns:a16="http://schemas.microsoft.com/office/drawing/2014/main" id="{84D985DA-FD59-1841-91BC-C13C2490E9C6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rgbClr val="89350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Flowchart: Manual Input 68">
                    <a:extLst>
                      <a:ext uri="{FF2B5EF4-FFF2-40B4-BE49-F238E27FC236}">
                        <a16:creationId xmlns:a16="http://schemas.microsoft.com/office/drawing/2014/main" id="{E71A8EE0-7732-6703-B8FA-3EFC192136DE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rgbClr val="89350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pic>
          <p:nvPicPr>
            <p:cNvPr id="29" name="Graphic 28" descr="Clipboard Checked with solid fill">
              <a:extLst>
                <a:ext uri="{FF2B5EF4-FFF2-40B4-BE49-F238E27FC236}">
                  <a16:creationId xmlns:a16="http://schemas.microsoft.com/office/drawing/2014/main" id="{7ADEA9B0-EC83-F487-83FE-D44335CF4D2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5373877" y="4215254"/>
              <a:ext cx="599250" cy="599250"/>
            </a:xfrm>
            <a:prstGeom prst="rect">
              <a:avLst/>
            </a:prstGeom>
            <a:scene3d>
              <a:camera prst="perspectiveHeroicExtremeLeftFacing"/>
              <a:lightRig rig="threePt" dir="t"/>
            </a:scene3d>
          </p:spPr>
        </p:pic>
        <p:pic>
          <p:nvPicPr>
            <p:cNvPr id="30" name="Graphic 29" descr="Circular flowchart with solid fill">
              <a:extLst>
                <a:ext uri="{FF2B5EF4-FFF2-40B4-BE49-F238E27FC236}">
                  <a16:creationId xmlns:a16="http://schemas.microsoft.com/office/drawing/2014/main" id="{E49D5E50-133D-CF42-E8BF-3D3C31FE3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6288277" y="4228579"/>
              <a:ext cx="599250" cy="599250"/>
            </a:xfrm>
            <a:prstGeom prst="rect">
              <a:avLst/>
            </a:prstGeom>
            <a:scene3d>
              <a:camera prst="perspectiveHeroicExtremeRightFacing"/>
              <a:lightRig rig="threePt" dir="t"/>
            </a:scene3d>
          </p:spPr>
        </p:pic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47FB1F60-5885-C244-AAD1-3B569E99E770}"/>
              </a:ext>
            </a:extLst>
          </p:cNvPr>
          <p:cNvSpPr txBox="1"/>
          <p:nvPr/>
        </p:nvSpPr>
        <p:spPr>
          <a:xfrm>
            <a:off x="1836997" y="2524215"/>
            <a:ext cx="815464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00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Swiss 721 Black Condensed" panose="02000500000000000000" pitchFamily="2" charset="0"/>
              </a:rPr>
              <a:t>Bài</a:t>
            </a:r>
            <a:r>
              <a:rPr lang="en-US" sz="50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Swiss 721 Black Condensed" panose="02000500000000000000" pitchFamily="2" charset="0"/>
              </a:rPr>
              <a:t> 3</a:t>
            </a:r>
            <a:endParaRPr lang="en-US" sz="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Swiss 721 Black Condense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3186496-D3DB-4891-9088-1F6C38A1255F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37" name="Rectangle 14">
              <a:extLst>
                <a:ext uri="{FF2B5EF4-FFF2-40B4-BE49-F238E27FC236}">
                  <a16:creationId xmlns:a16="http://schemas.microsoft.com/office/drawing/2014/main" id="{6E41B297-05BF-4BA0-A3F9-72DB9F7DAB88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14">
              <a:extLst>
                <a:ext uri="{FF2B5EF4-FFF2-40B4-BE49-F238E27FC236}">
                  <a16:creationId xmlns:a16="http://schemas.microsoft.com/office/drawing/2014/main" id="{A15F6596-0CEC-4D1B-9C84-56FDC0084183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13042E75-BEB9-40F5-B87A-C9A8C4F35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3D4C17B-16DB-41AE-B89C-060DF3449C22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65364B14-60C0-4A39-B863-ADC54FAA858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540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F2843C-0EB2-3928-F1E8-7B121DD02F38}"/>
              </a:ext>
            </a:extLst>
          </p:cNvPr>
          <p:cNvSpPr/>
          <p:nvPr/>
        </p:nvSpPr>
        <p:spPr>
          <a:xfrm>
            <a:off x="781363" y="5737041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F6A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FA88198-DE93-C06E-821F-9FB591B08203}"/>
              </a:ext>
            </a:extLst>
          </p:cNvPr>
          <p:cNvSpPr/>
          <p:nvPr/>
        </p:nvSpPr>
        <p:spPr>
          <a:xfrm>
            <a:off x="781364" y="4218070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E858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51FEC2E7-6158-2B0A-75A5-98F92AAB68EF}"/>
              </a:ext>
            </a:extLst>
          </p:cNvPr>
          <p:cNvSpPr/>
          <p:nvPr/>
        </p:nvSpPr>
        <p:spPr>
          <a:xfrm>
            <a:off x="781364" y="2746792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FEC6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F4CAB05A-CFD7-8B9E-0800-96C2163CB2AB}"/>
              </a:ext>
            </a:extLst>
          </p:cNvPr>
          <p:cNvSpPr/>
          <p:nvPr/>
        </p:nvSpPr>
        <p:spPr>
          <a:xfrm>
            <a:off x="1308847" y="2525046"/>
            <a:ext cx="1249128" cy="10606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UTM HelvetIns" panose="02040603050506020204" pitchFamily="18" charset="0"/>
              </a:rPr>
              <a:t>01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06C4F42-F01A-08A0-017E-FFF18A14C25B}"/>
              </a:ext>
            </a:extLst>
          </p:cNvPr>
          <p:cNvSpPr/>
          <p:nvPr/>
        </p:nvSpPr>
        <p:spPr>
          <a:xfrm>
            <a:off x="1308846" y="4028826"/>
            <a:ext cx="1249128" cy="10606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UTM HelvetIns" panose="02040603050506020204" pitchFamily="18" charset="0"/>
              </a:rPr>
              <a:t>02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3FA2601-415D-30B5-23C9-BB33FA8993F7}"/>
              </a:ext>
            </a:extLst>
          </p:cNvPr>
          <p:cNvSpPr/>
          <p:nvPr/>
        </p:nvSpPr>
        <p:spPr>
          <a:xfrm>
            <a:off x="1308847" y="5547798"/>
            <a:ext cx="1249128" cy="106069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UTM HelvetIns" panose="02040603050506020204" pitchFamily="18" charset="0"/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1B3C81-0776-85D5-4235-EF6BA5E00F2B}"/>
              </a:ext>
            </a:extLst>
          </p:cNvPr>
          <p:cNvSpPr txBox="1"/>
          <p:nvPr/>
        </p:nvSpPr>
        <p:spPr>
          <a:xfrm>
            <a:off x="3273886" y="2504199"/>
            <a:ext cx="838669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>
                <a:latin typeface="VNF-Aire Roman Std" panose="02000000000000000000" pitchFamily="2" charset="0"/>
              </a:rPr>
              <a:t>Theo </a:t>
            </a:r>
            <a:r>
              <a:rPr lang="en-US" sz="3500" b="1" dirty="0" err="1">
                <a:latin typeface="VNF-Aire Roman Std" panose="02000000000000000000" pitchFamily="2" charset="0"/>
              </a:rPr>
              <a:t>dõi</a:t>
            </a:r>
            <a:r>
              <a:rPr lang="en-US" sz="3500" b="1" dirty="0">
                <a:latin typeface="VNF-Aire Roman Std" panose="02000000000000000000" pitchFamily="2" charset="0"/>
              </a:rPr>
              <a:t>, </a:t>
            </a:r>
            <a:r>
              <a:rPr lang="en-US" sz="3500" b="1" dirty="0" err="1">
                <a:latin typeface="VNF-Aire Roman Std" panose="02000000000000000000" pitchFamily="2" charset="0"/>
              </a:rPr>
              <a:t>kiểm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đếm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việc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thực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hiện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Nghị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quyết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Đại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hội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Đoàn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các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cấp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DD339B-7BD2-C476-C348-BF348A710DE7}"/>
              </a:ext>
            </a:extLst>
          </p:cNvPr>
          <p:cNvSpPr txBox="1"/>
          <p:nvPr/>
        </p:nvSpPr>
        <p:spPr>
          <a:xfrm>
            <a:off x="3273886" y="3960425"/>
            <a:ext cx="82061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 err="1">
                <a:latin typeface="VNF-Aire Roman Std" panose="02000000000000000000" pitchFamily="2" charset="0"/>
              </a:rPr>
              <a:t>Đăng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ký</a:t>
            </a:r>
            <a:r>
              <a:rPr lang="en-US" sz="3500" b="1" dirty="0">
                <a:latin typeface="VNF-Aire Roman Std" panose="02000000000000000000" pitchFamily="2" charset="0"/>
              </a:rPr>
              <a:t>, h</a:t>
            </a:r>
            <a:r>
              <a:rPr lang="vi-VN" sz="3500" b="1" dirty="0">
                <a:latin typeface="VNF-Aire Roman Std" panose="02000000000000000000" pitchFamily="2" charset="0"/>
              </a:rPr>
              <a:t>ư</a:t>
            </a:r>
            <a:r>
              <a:rPr lang="en-US" sz="3500" b="1" dirty="0" err="1">
                <a:latin typeface="VNF-Aire Roman Std" panose="02000000000000000000" pitchFamily="2" charset="0"/>
              </a:rPr>
              <a:t>ớng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dẫn</a:t>
            </a:r>
            <a:r>
              <a:rPr lang="en-US" sz="3500" b="1" dirty="0">
                <a:latin typeface="VNF-Aire Roman Std" panose="02000000000000000000" pitchFamily="2" charset="0"/>
              </a:rPr>
              <a:t> chi </a:t>
            </a:r>
            <a:r>
              <a:rPr lang="en-US" sz="3500" b="1" dirty="0" err="1">
                <a:latin typeface="VNF-Aire Roman Std" panose="02000000000000000000" pitchFamily="2" charset="0"/>
              </a:rPr>
              <a:t>đoàn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đăng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ký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lịch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công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tác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tuần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0E976D7-0721-080D-06D6-F7A29A9AA25E}"/>
              </a:ext>
            </a:extLst>
          </p:cNvPr>
          <p:cNvSpPr txBox="1"/>
          <p:nvPr/>
        </p:nvSpPr>
        <p:spPr>
          <a:xfrm>
            <a:off x="3273886" y="5714052"/>
            <a:ext cx="872089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 err="1">
                <a:latin typeface="VNF-Aire Roman Std" panose="02000000000000000000" pitchFamily="2" charset="0"/>
              </a:rPr>
              <a:t>Tiếp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nhận</a:t>
            </a:r>
            <a:r>
              <a:rPr lang="en-US" sz="3500" b="1" dirty="0">
                <a:latin typeface="VNF-Aire Roman Std" panose="02000000000000000000" pitchFamily="2" charset="0"/>
              </a:rPr>
              <a:t>, </a:t>
            </a:r>
            <a:r>
              <a:rPr lang="en-US" sz="3500" b="1" dirty="0" err="1">
                <a:latin typeface="VNF-Aire Roman Std" panose="02000000000000000000" pitchFamily="2" charset="0"/>
              </a:rPr>
              <a:t>xử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lý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thông</a:t>
            </a:r>
            <a:r>
              <a:rPr lang="en-US" sz="3500" b="1" dirty="0">
                <a:latin typeface="VNF-Aire Roman Std" panose="02000000000000000000" pitchFamily="2" charset="0"/>
              </a:rPr>
              <a:t> tin </a:t>
            </a:r>
            <a:r>
              <a:rPr lang="en-US" sz="3500" b="1" dirty="0" err="1">
                <a:latin typeface="VNF-Aire Roman Std" panose="02000000000000000000" pitchFamily="2" charset="0"/>
              </a:rPr>
              <a:t>từ</a:t>
            </a:r>
            <a:r>
              <a:rPr lang="en-US" sz="3500" b="1" dirty="0">
                <a:latin typeface="VNF-Aire Roman Std" panose="02000000000000000000" pitchFamily="2" charset="0"/>
              </a:rPr>
              <a:t> chi </a:t>
            </a:r>
            <a:r>
              <a:rPr lang="en-US" sz="3500" b="1" dirty="0" err="1">
                <a:latin typeface="VNF-Aire Roman Std" panose="02000000000000000000" pitchFamily="2" charset="0"/>
              </a:rPr>
              <a:t>bộ</a:t>
            </a:r>
            <a:r>
              <a:rPr lang="en-US" sz="3500" b="1" dirty="0">
                <a:latin typeface="VNF-Aire Roman Std" panose="02000000000000000000" pitchFamily="2" charset="0"/>
              </a:rPr>
              <a:t>, BCN khoa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4006880-006C-4CFB-9DDA-0DFF47F7D2A8}"/>
              </a:ext>
            </a:extLst>
          </p:cNvPr>
          <p:cNvSpPr txBox="1">
            <a:spLocks/>
          </p:cNvSpPr>
          <p:nvPr/>
        </p:nvSpPr>
        <p:spPr>
          <a:xfrm>
            <a:off x="2349709" y="944163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EDB4B07-B86A-4A1A-9C71-BB65D9721318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D5660692-DD23-445C-8DEE-1E49B783848A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A2DA161B-BDDA-4A58-B5EA-3F00ACD14424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9C8FA14B-A52C-42AC-BD17-0B64F609E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31E64A8E-1ACC-4271-95A6-2A7CEE0D6C1D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031D2BE-024C-4696-88CD-252F660E5A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2654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2" grpId="0" animBg="1"/>
      <p:bldP spid="84" grpId="0" animBg="1"/>
      <p:bldP spid="88" grpId="0" animBg="1"/>
      <p:bldP spid="90" grpId="0" animBg="1"/>
      <p:bldP spid="23" grpId="0"/>
      <p:bldP spid="25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FA88198-DE93-C06E-821F-9FB591B08203}"/>
              </a:ext>
            </a:extLst>
          </p:cNvPr>
          <p:cNvSpPr/>
          <p:nvPr/>
        </p:nvSpPr>
        <p:spPr>
          <a:xfrm>
            <a:off x="781364" y="4469753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E858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51FEC2E7-6158-2B0A-75A5-98F92AAB68EF}"/>
              </a:ext>
            </a:extLst>
          </p:cNvPr>
          <p:cNvSpPr/>
          <p:nvPr/>
        </p:nvSpPr>
        <p:spPr>
          <a:xfrm>
            <a:off x="781364" y="2872970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FEC6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F4CAB05A-CFD7-8B9E-0800-96C2163CB2AB}"/>
              </a:ext>
            </a:extLst>
          </p:cNvPr>
          <p:cNvSpPr/>
          <p:nvPr/>
        </p:nvSpPr>
        <p:spPr>
          <a:xfrm>
            <a:off x="1308847" y="2651224"/>
            <a:ext cx="1249128" cy="10606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>
                <a:solidFill>
                  <a:schemeClr val="tx1"/>
                </a:solidFill>
                <a:latin typeface="UTM HelvetIns" panose="02040603050506020204" pitchFamily="18" charset="0"/>
              </a:rPr>
              <a:t>04</a:t>
            </a:r>
            <a:endParaRPr lang="en-US" sz="5000" dirty="0">
              <a:solidFill>
                <a:schemeClr val="tx1"/>
              </a:solidFill>
              <a:latin typeface="UTM HelvetIns" panose="02040603050506020204" pitchFamily="18" charset="0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06C4F42-F01A-08A0-017E-FFF18A14C25B}"/>
              </a:ext>
            </a:extLst>
          </p:cNvPr>
          <p:cNvSpPr/>
          <p:nvPr/>
        </p:nvSpPr>
        <p:spPr>
          <a:xfrm>
            <a:off x="1308846" y="4280509"/>
            <a:ext cx="1249128" cy="10606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>
                <a:solidFill>
                  <a:schemeClr val="tx1"/>
                </a:solidFill>
                <a:latin typeface="UTM HelvetIns" panose="02040603050506020204" pitchFamily="18" charset="0"/>
              </a:rPr>
              <a:t>05</a:t>
            </a:r>
            <a:endParaRPr lang="en-US" sz="5000" dirty="0">
              <a:solidFill>
                <a:schemeClr val="tx1"/>
              </a:solidFill>
              <a:latin typeface="UTM HelvetIns" panose="020406030505060202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1B3C81-0776-85D5-4235-EF6BA5E00F2B}"/>
              </a:ext>
            </a:extLst>
          </p:cNvPr>
          <p:cNvSpPr txBox="1"/>
          <p:nvPr/>
        </p:nvSpPr>
        <p:spPr>
          <a:xfrm>
            <a:off x="3273887" y="2659062"/>
            <a:ext cx="838669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 err="1">
                <a:latin typeface="VNF-Aire Roman Std" panose="02000000000000000000" pitchFamily="2" charset="0"/>
              </a:rPr>
              <a:t>Tiếp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nhận</a:t>
            </a:r>
            <a:r>
              <a:rPr lang="en-US" sz="3500" b="1" dirty="0">
                <a:latin typeface="VNF-Aire Roman Std" panose="02000000000000000000" pitchFamily="2" charset="0"/>
              </a:rPr>
              <a:t>, </a:t>
            </a:r>
            <a:r>
              <a:rPr lang="en-US" sz="3500" b="1" dirty="0" err="1">
                <a:latin typeface="VNF-Aire Roman Std" panose="02000000000000000000" pitchFamily="2" charset="0"/>
              </a:rPr>
              <a:t>xử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lý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thông</a:t>
            </a:r>
            <a:r>
              <a:rPr lang="en-US" sz="3500" b="1" dirty="0">
                <a:latin typeface="VNF-Aire Roman Std" panose="02000000000000000000" pitchFamily="2" charset="0"/>
              </a:rPr>
              <a:t> tin </a:t>
            </a:r>
            <a:r>
              <a:rPr lang="en-US" sz="3500" b="1" dirty="0" err="1">
                <a:latin typeface="VNF-Aire Roman Std" panose="02000000000000000000" pitchFamily="2" charset="0"/>
              </a:rPr>
              <a:t>từ</a:t>
            </a:r>
            <a:r>
              <a:rPr lang="en-US" sz="3500" b="1" dirty="0">
                <a:latin typeface="VNF-Aire Roman Std" panose="02000000000000000000" pitchFamily="2" charset="0"/>
              </a:rPr>
              <a:t> Ban </a:t>
            </a:r>
            <a:r>
              <a:rPr lang="en-US" sz="3500" b="1" dirty="0" err="1">
                <a:latin typeface="VNF-Aire Roman Std" panose="02000000000000000000" pitchFamily="2" charset="0"/>
              </a:rPr>
              <a:t>chấp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hành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Đoàn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Trường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DD339B-7BD2-C476-C348-BF348A710DE7}"/>
              </a:ext>
            </a:extLst>
          </p:cNvPr>
          <p:cNvSpPr txBox="1"/>
          <p:nvPr/>
        </p:nvSpPr>
        <p:spPr>
          <a:xfrm>
            <a:off x="3204480" y="4494012"/>
            <a:ext cx="820615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 err="1">
                <a:latin typeface="VNF-Aire Roman Std" panose="02000000000000000000" pitchFamily="2" charset="0"/>
              </a:rPr>
              <a:t>Tiếp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nhận</a:t>
            </a:r>
            <a:r>
              <a:rPr lang="en-US" sz="3500" b="1" dirty="0">
                <a:latin typeface="VNF-Aire Roman Std" panose="02000000000000000000" pitchFamily="2" charset="0"/>
              </a:rPr>
              <a:t>, </a:t>
            </a:r>
            <a:r>
              <a:rPr lang="en-US" sz="3500" b="1" dirty="0" err="1">
                <a:latin typeface="VNF-Aire Roman Std" panose="02000000000000000000" pitchFamily="2" charset="0"/>
              </a:rPr>
              <a:t>xử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lý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thông</a:t>
            </a:r>
            <a:r>
              <a:rPr lang="en-US" sz="3500" b="1" dirty="0">
                <a:latin typeface="VNF-Aire Roman Std" panose="02000000000000000000" pitchFamily="2" charset="0"/>
              </a:rPr>
              <a:t> tin </a:t>
            </a:r>
            <a:r>
              <a:rPr lang="en-US" sz="3500" b="1" dirty="0" err="1">
                <a:latin typeface="VNF-Aire Roman Std" panose="02000000000000000000" pitchFamily="2" charset="0"/>
              </a:rPr>
              <a:t>từ</a:t>
            </a:r>
            <a:r>
              <a:rPr lang="en-US" sz="3500" b="1" dirty="0">
                <a:latin typeface="VNF-Aire Roman Std" panose="02000000000000000000" pitchFamily="2" charset="0"/>
              </a:rPr>
              <a:t> Chi </a:t>
            </a:r>
            <a:r>
              <a:rPr lang="en-US" sz="3500" b="1" dirty="0" err="1">
                <a:latin typeface="VNF-Aire Roman Std" panose="02000000000000000000" pitchFamily="2" charset="0"/>
              </a:rPr>
              <a:t>đoàn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4006880-006C-4CFB-9DDA-0DFF47F7D2A8}"/>
              </a:ext>
            </a:extLst>
          </p:cNvPr>
          <p:cNvSpPr txBox="1">
            <a:spLocks/>
          </p:cNvSpPr>
          <p:nvPr/>
        </p:nvSpPr>
        <p:spPr>
          <a:xfrm>
            <a:off x="2349709" y="944163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68A7B40-223C-4CCC-B491-574FBDADC4B2}"/>
              </a:ext>
            </a:extLst>
          </p:cNvPr>
          <p:cNvSpPr/>
          <p:nvPr/>
        </p:nvSpPr>
        <p:spPr>
          <a:xfrm>
            <a:off x="781363" y="5934266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F6A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C792F29-D0D5-41D8-BD6A-96D9B639B894}"/>
              </a:ext>
            </a:extLst>
          </p:cNvPr>
          <p:cNvSpPr/>
          <p:nvPr/>
        </p:nvSpPr>
        <p:spPr>
          <a:xfrm>
            <a:off x="1308847" y="5745023"/>
            <a:ext cx="1249128" cy="106069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>
                <a:solidFill>
                  <a:schemeClr val="tx1"/>
                </a:solidFill>
                <a:latin typeface="UTM HelvetIns" panose="02040603050506020204" pitchFamily="18" charset="0"/>
              </a:rPr>
              <a:t>06</a:t>
            </a:r>
            <a:endParaRPr lang="en-US" sz="5000" dirty="0">
              <a:solidFill>
                <a:schemeClr val="tx1"/>
              </a:solidFill>
              <a:latin typeface="UTM HelvetIns" panose="020406030505060202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849144-9B4E-4E7E-BF67-D74371991FD8}"/>
              </a:ext>
            </a:extLst>
          </p:cNvPr>
          <p:cNvSpPr txBox="1"/>
          <p:nvPr/>
        </p:nvSpPr>
        <p:spPr>
          <a:xfrm>
            <a:off x="3273886" y="5911277"/>
            <a:ext cx="872089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>
                <a:latin typeface="VNF-Aire Roman Std" panose="02000000000000000000" pitchFamily="2" charset="0"/>
              </a:rPr>
              <a:t>Nhiệm vụ khác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E372261-1B96-4B3D-914C-A6243C29F39B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CDBCCB2E-84DB-48B2-9FB6-D1E1A5143CE1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14">
              <a:extLst>
                <a:ext uri="{FF2B5EF4-FFF2-40B4-BE49-F238E27FC236}">
                  <a16:creationId xmlns:a16="http://schemas.microsoft.com/office/drawing/2014/main" id="{A123F185-E2EA-4F61-9B68-133E2144B4F1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E82920DD-A280-4BCC-BE53-599157A4D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59195E7F-88C9-4D03-91D7-721C1D2FDD55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F129AB1-7E6E-4269-9D39-EB42E74111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322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84" grpId="0" animBg="1"/>
      <p:bldP spid="88" grpId="0" animBg="1"/>
      <p:bldP spid="23" grpId="0"/>
      <p:bldP spid="25" grpId="0"/>
      <p:bldP spid="18" grpId="0" animBg="1"/>
      <p:bldP spid="19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E4006880-006C-4CFB-9DDA-0DFF47F7D2A8}"/>
              </a:ext>
            </a:extLst>
          </p:cNvPr>
          <p:cNvSpPr txBox="1">
            <a:spLocks/>
          </p:cNvSpPr>
          <p:nvPr/>
        </p:nvSpPr>
        <p:spPr>
          <a:xfrm>
            <a:off x="2349709" y="944163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4CB5200-4FBC-4D24-9C72-36BBC2131FB1}"/>
              </a:ext>
            </a:extLst>
          </p:cNvPr>
          <p:cNvSpPr/>
          <p:nvPr/>
        </p:nvSpPr>
        <p:spPr>
          <a:xfrm>
            <a:off x="781364" y="2746792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FEC6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9F04AA0-C0DA-49E4-BF48-47A7E9B22D34}"/>
              </a:ext>
            </a:extLst>
          </p:cNvPr>
          <p:cNvSpPr/>
          <p:nvPr/>
        </p:nvSpPr>
        <p:spPr>
          <a:xfrm>
            <a:off x="1308847" y="2525046"/>
            <a:ext cx="1249128" cy="10606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UTM HelvetIns" panose="02040603050506020204" pitchFamily="18" charset="0"/>
              </a:rPr>
              <a:t>01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FCC5ED-A6F8-4732-8E4C-6725FDBF87A8}"/>
              </a:ext>
            </a:extLst>
          </p:cNvPr>
          <p:cNvSpPr txBox="1"/>
          <p:nvPr/>
        </p:nvSpPr>
        <p:spPr>
          <a:xfrm>
            <a:off x="3273886" y="2504199"/>
            <a:ext cx="838669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>
                <a:latin typeface="VNF-Aire Roman Std" panose="02000000000000000000" pitchFamily="2" charset="0"/>
              </a:rPr>
              <a:t>Theo </a:t>
            </a:r>
            <a:r>
              <a:rPr lang="en-US" sz="3500" b="1" dirty="0" err="1">
                <a:latin typeface="VNF-Aire Roman Std" panose="02000000000000000000" pitchFamily="2" charset="0"/>
              </a:rPr>
              <a:t>dõi</a:t>
            </a:r>
            <a:r>
              <a:rPr lang="en-US" sz="3500" b="1" dirty="0">
                <a:latin typeface="VNF-Aire Roman Std" panose="02000000000000000000" pitchFamily="2" charset="0"/>
              </a:rPr>
              <a:t>, </a:t>
            </a:r>
            <a:r>
              <a:rPr lang="en-US" sz="3500" b="1" dirty="0" err="1">
                <a:latin typeface="VNF-Aire Roman Std" panose="02000000000000000000" pitchFamily="2" charset="0"/>
              </a:rPr>
              <a:t>kiểm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đếm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việc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thực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hiện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Nghị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quyết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Đại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hội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Đoàn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các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cấp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18" name="Arrow: Curved Left 17">
            <a:extLst>
              <a:ext uri="{FF2B5EF4-FFF2-40B4-BE49-F238E27FC236}">
                <a16:creationId xmlns:a16="http://schemas.microsoft.com/office/drawing/2014/main" id="{19191751-9559-4A29-9B7D-4B88F3B7A0D5}"/>
              </a:ext>
            </a:extLst>
          </p:cNvPr>
          <p:cNvSpPr/>
          <p:nvPr/>
        </p:nvSpPr>
        <p:spPr>
          <a:xfrm>
            <a:off x="10213899" y="3673750"/>
            <a:ext cx="571548" cy="728515"/>
          </a:xfrm>
          <a:prstGeom prst="curvedLeftArrow">
            <a:avLst>
              <a:gd name="adj1" fmla="val 40447"/>
              <a:gd name="adj2" fmla="val 83125"/>
              <a:gd name="adj3" fmla="val 71053"/>
            </a:avLst>
          </a:prstGeom>
          <a:solidFill>
            <a:srgbClr val="FEC6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0F6D4EE-B49B-4121-BC61-CE4F230FFAEC}"/>
              </a:ext>
            </a:extLst>
          </p:cNvPr>
          <p:cNvSpPr/>
          <p:nvPr/>
        </p:nvSpPr>
        <p:spPr>
          <a:xfrm>
            <a:off x="2624328" y="4022632"/>
            <a:ext cx="8161119" cy="1251035"/>
          </a:xfrm>
          <a:prstGeom prst="roundRect">
            <a:avLst/>
          </a:prstGeom>
          <a:solidFill>
            <a:srgbClr val="FEC60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Áp dụng theo mẫu bảng biểu của Đoàn trường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F9484EC-E885-48A4-AF01-3424A8133D57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370202D7-5CA4-40A5-929C-EA134A92576C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52933E6D-C818-4E27-983B-1F3CB76B8407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2ACAA759-0528-48B6-B0B1-6767B9E67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55B90463-C5EF-4A96-A250-9C994A34FC07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5EC452E-2762-4301-BEA6-AEEC6D708D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9745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E4006880-006C-4CFB-9DDA-0DFF47F7D2A8}"/>
              </a:ext>
            </a:extLst>
          </p:cNvPr>
          <p:cNvSpPr txBox="1">
            <a:spLocks/>
          </p:cNvSpPr>
          <p:nvPr/>
        </p:nvSpPr>
        <p:spPr>
          <a:xfrm>
            <a:off x="2349709" y="944163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38AB5AE-CF4E-481E-BB56-0D6CAB83B637}"/>
              </a:ext>
            </a:extLst>
          </p:cNvPr>
          <p:cNvSpPr/>
          <p:nvPr/>
        </p:nvSpPr>
        <p:spPr>
          <a:xfrm>
            <a:off x="781364" y="2640282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E858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6055117-874A-4AAB-AC5C-C4E36655B587}"/>
              </a:ext>
            </a:extLst>
          </p:cNvPr>
          <p:cNvSpPr/>
          <p:nvPr/>
        </p:nvSpPr>
        <p:spPr>
          <a:xfrm>
            <a:off x="1308846" y="2451038"/>
            <a:ext cx="1249128" cy="10606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UTM HelvetIns" panose="02040603050506020204" pitchFamily="18" charset="0"/>
              </a:rPr>
              <a:t>02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A0A83F-9F89-4919-9E00-ED478311C7D7}"/>
              </a:ext>
            </a:extLst>
          </p:cNvPr>
          <p:cNvSpPr txBox="1"/>
          <p:nvPr/>
        </p:nvSpPr>
        <p:spPr>
          <a:xfrm>
            <a:off x="3273886" y="2382637"/>
            <a:ext cx="82061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 err="1">
                <a:latin typeface="VNF-Aire Roman Std" panose="02000000000000000000" pitchFamily="2" charset="0"/>
              </a:rPr>
              <a:t>Đăng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ký</a:t>
            </a:r>
            <a:r>
              <a:rPr lang="en-US" sz="3500" b="1" dirty="0">
                <a:latin typeface="VNF-Aire Roman Std" panose="02000000000000000000" pitchFamily="2" charset="0"/>
              </a:rPr>
              <a:t>, h</a:t>
            </a:r>
            <a:r>
              <a:rPr lang="vi-VN" sz="3500" b="1" dirty="0">
                <a:latin typeface="VNF-Aire Roman Std" panose="02000000000000000000" pitchFamily="2" charset="0"/>
              </a:rPr>
              <a:t>ư</a:t>
            </a:r>
            <a:r>
              <a:rPr lang="en-US" sz="3500" b="1" dirty="0" err="1">
                <a:latin typeface="VNF-Aire Roman Std" panose="02000000000000000000" pitchFamily="2" charset="0"/>
              </a:rPr>
              <a:t>ớng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dẫn</a:t>
            </a:r>
            <a:r>
              <a:rPr lang="en-US" sz="3500" b="1" dirty="0">
                <a:latin typeface="VNF-Aire Roman Std" panose="02000000000000000000" pitchFamily="2" charset="0"/>
              </a:rPr>
              <a:t> chi </a:t>
            </a:r>
            <a:r>
              <a:rPr lang="en-US" sz="3500" b="1" dirty="0" err="1">
                <a:latin typeface="VNF-Aire Roman Std" panose="02000000000000000000" pitchFamily="2" charset="0"/>
              </a:rPr>
              <a:t>đoàn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đăng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ký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lịch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công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tác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tuần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22" name="Arrow: Curved Left 21">
            <a:extLst>
              <a:ext uri="{FF2B5EF4-FFF2-40B4-BE49-F238E27FC236}">
                <a16:creationId xmlns:a16="http://schemas.microsoft.com/office/drawing/2014/main" id="{56B36FBD-E3FC-43A4-9C73-E1DD3D363AA5}"/>
              </a:ext>
            </a:extLst>
          </p:cNvPr>
          <p:cNvSpPr/>
          <p:nvPr/>
        </p:nvSpPr>
        <p:spPr>
          <a:xfrm>
            <a:off x="10213899" y="3552188"/>
            <a:ext cx="571548" cy="728515"/>
          </a:xfrm>
          <a:prstGeom prst="curvedLeftArrow">
            <a:avLst>
              <a:gd name="adj1" fmla="val 40447"/>
              <a:gd name="adj2" fmla="val 83125"/>
              <a:gd name="adj3" fmla="val 71053"/>
            </a:avLst>
          </a:prstGeom>
          <a:solidFill>
            <a:srgbClr val="E858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8BDB612-8652-4568-B1D9-7178B5D793FE}"/>
              </a:ext>
            </a:extLst>
          </p:cNvPr>
          <p:cNvSpPr/>
          <p:nvPr/>
        </p:nvSpPr>
        <p:spPr>
          <a:xfrm>
            <a:off x="3273885" y="3901070"/>
            <a:ext cx="7511562" cy="1251035"/>
          </a:xfrm>
          <a:prstGeom prst="roundRect">
            <a:avLst/>
          </a:prstGeom>
          <a:solidFill>
            <a:srgbClr val="E8584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Áp dụng theo quy định của nhà trường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1899ABE-0BE3-4D18-A2F1-AAB2C5DFF744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42149D8-B4A6-4CAB-80F6-5C5F80EEF528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8EAB761D-2206-4A48-9DCB-C0AA252F5F8C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AF927EB7-D10F-4FB2-8556-BD1A264D79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BEB9A5D1-757B-4BD9-A6EB-01BCA28BD20D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2214007-4801-4CCB-AD64-A45C32CA71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9070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  <p:bldP spid="21" grpId="0"/>
      <p:bldP spid="22" grpId="0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E4006880-006C-4CFB-9DDA-0DFF47F7D2A8}"/>
              </a:ext>
            </a:extLst>
          </p:cNvPr>
          <p:cNvSpPr txBox="1">
            <a:spLocks/>
          </p:cNvSpPr>
          <p:nvPr/>
        </p:nvSpPr>
        <p:spPr>
          <a:xfrm>
            <a:off x="2349709" y="944163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2323EFA-B625-4D05-9B6E-604F7B56AEE8}"/>
              </a:ext>
            </a:extLst>
          </p:cNvPr>
          <p:cNvSpPr/>
          <p:nvPr/>
        </p:nvSpPr>
        <p:spPr>
          <a:xfrm>
            <a:off x="781363" y="2473889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F6A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714364-04C9-49C9-BCE6-0F79462F35AD}"/>
              </a:ext>
            </a:extLst>
          </p:cNvPr>
          <p:cNvSpPr/>
          <p:nvPr/>
        </p:nvSpPr>
        <p:spPr>
          <a:xfrm>
            <a:off x="1308847" y="2284646"/>
            <a:ext cx="1249128" cy="106069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UTM HelvetIns" panose="02040603050506020204" pitchFamily="18" charset="0"/>
              </a:rPr>
              <a:t>03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553045-DDC3-409B-8E74-F6608A6C9B8E}"/>
              </a:ext>
            </a:extLst>
          </p:cNvPr>
          <p:cNvSpPr txBox="1"/>
          <p:nvPr/>
        </p:nvSpPr>
        <p:spPr>
          <a:xfrm>
            <a:off x="3273886" y="2450900"/>
            <a:ext cx="872089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 err="1">
                <a:latin typeface="VNF-Aire Roman Std" panose="02000000000000000000" pitchFamily="2" charset="0"/>
              </a:rPr>
              <a:t>Tiếp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nhận</a:t>
            </a:r>
            <a:r>
              <a:rPr lang="en-US" sz="3500" b="1" dirty="0">
                <a:latin typeface="VNF-Aire Roman Std" panose="02000000000000000000" pitchFamily="2" charset="0"/>
              </a:rPr>
              <a:t>, </a:t>
            </a:r>
            <a:r>
              <a:rPr lang="en-US" sz="3500" b="1" dirty="0" err="1">
                <a:latin typeface="VNF-Aire Roman Std" panose="02000000000000000000" pitchFamily="2" charset="0"/>
              </a:rPr>
              <a:t>xử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lý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thông</a:t>
            </a:r>
            <a:r>
              <a:rPr lang="en-US" sz="3500" b="1" dirty="0">
                <a:latin typeface="VNF-Aire Roman Std" panose="02000000000000000000" pitchFamily="2" charset="0"/>
              </a:rPr>
              <a:t> tin </a:t>
            </a:r>
            <a:r>
              <a:rPr lang="en-US" sz="3500" b="1" dirty="0" err="1">
                <a:latin typeface="VNF-Aire Roman Std" panose="02000000000000000000" pitchFamily="2" charset="0"/>
              </a:rPr>
              <a:t>từ</a:t>
            </a:r>
            <a:r>
              <a:rPr lang="en-US" sz="3500" b="1" dirty="0">
                <a:latin typeface="VNF-Aire Roman Std" panose="02000000000000000000" pitchFamily="2" charset="0"/>
              </a:rPr>
              <a:t> chi </a:t>
            </a:r>
            <a:r>
              <a:rPr lang="en-US" sz="3500" b="1" dirty="0" err="1">
                <a:latin typeface="VNF-Aire Roman Std" panose="02000000000000000000" pitchFamily="2" charset="0"/>
              </a:rPr>
              <a:t>bộ</a:t>
            </a:r>
            <a:r>
              <a:rPr lang="en-US" sz="3500" b="1" dirty="0">
                <a:latin typeface="VNF-Aire Roman Std" panose="02000000000000000000" pitchFamily="2" charset="0"/>
              </a:rPr>
              <a:t>, BCN khoa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84A5F09-9C84-4CF6-9190-1F8739DA688C}"/>
              </a:ext>
            </a:extLst>
          </p:cNvPr>
          <p:cNvSpPr/>
          <p:nvPr/>
        </p:nvSpPr>
        <p:spPr>
          <a:xfrm>
            <a:off x="2506184" y="3633488"/>
            <a:ext cx="8041911" cy="1708738"/>
          </a:xfrm>
          <a:prstGeom prst="roundRect">
            <a:avLst/>
          </a:prstGeom>
          <a:solidFill>
            <a:srgbClr val="F6A94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vi-VN" sz="3000" b="1">
                <a:solidFill>
                  <a:schemeClr val="tx1"/>
                </a:solidFill>
                <a:latin typeface="VNF-Aire Roman Std" panose="02000000000000000000" pitchFamily="2" charset="0"/>
              </a:rPr>
              <a:t>Nhập </a:t>
            </a: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vào </a:t>
            </a:r>
            <a:r>
              <a:rPr lang="vi-VN" sz="3000" b="1" i="1" dirty="0">
                <a:solidFill>
                  <a:srgbClr val="FF0000"/>
                </a:solidFill>
                <a:latin typeface="VNF-Aire Roman Std" panose="02000000000000000000" pitchFamily="2" charset="0"/>
              </a:rPr>
              <a:t>SỔ THÔNG TIN ĐẾN </a:t>
            </a: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(viết tay hoặc online tùy theo) dù nhận được lệnh qua kênh nào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BC472A-710B-4F50-8E4C-05B5BF3ACFF6}"/>
              </a:ext>
            </a:extLst>
          </p:cNvPr>
          <p:cNvSpPr txBox="1"/>
          <p:nvPr/>
        </p:nvSpPr>
        <p:spPr>
          <a:xfrm>
            <a:off x="1079163" y="5683522"/>
            <a:ext cx="10879222" cy="1015663"/>
          </a:xfrm>
          <a:prstGeom prst="rect">
            <a:avLst/>
          </a:prstGeom>
          <a:solidFill>
            <a:schemeClr val="bg2">
              <a:alpha val="60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500" b="1">
                <a:latin typeface="VNF-Aire Roman Std" panose="02000000000000000000" pitchFamily="2" charset="0"/>
              </a:defRPr>
            </a:lvl1pPr>
          </a:lstStyle>
          <a:p>
            <a:r>
              <a:rPr lang="en-US" sz="3000">
                <a:solidFill>
                  <a:srgbClr val="FF0000"/>
                </a:solidFill>
              </a:rPr>
              <a:t>&gt;&gt;&gt;Hàng tháng xin gặp bí th</a:t>
            </a:r>
            <a:r>
              <a:rPr lang="vi-VN" sz="3000">
                <a:solidFill>
                  <a:srgbClr val="FF0000"/>
                </a:solidFill>
              </a:rPr>
              <a:t>ư</a:t>
            </a:r>
            <a:r>
              <a:rPr lang="en-US" sz="3000">
                <a:solidFill>
                  <a:srgbClr val="FF0000"/>
                </a:solidFill>
              </a:rPr>
              <a:t> chi bộ, tr</a:t>
            </a:r>
            <a:r>
              <a:rPr lang="vi-VN" sz="3000">
                <a:solidFill>
                  <a:srgbClr val="FF0000"/>
                </a:solidFill>
              </a:rPr>
              <a:t>ư</a:t>
            </a:r>
            <a:r>
              <a:rPr lang="en-US" sz="3000">
                <a:solidFill>
                  <a:srgbClr val="FF0000"/>
                </a:solidFill>
              </a:rPr>
              <a:t>ởng khoa 01 buổi để báo cáo tổng thể công việc.</a:t>
            </a:r>
            <a:endParaRPr lang="en-US" sz="3000" dirty="0">
              <a:solidFill>
                <a:srgbClr val="FF000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CBB47D-AA4C-47D0-BE64-549F8A48FC65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3D369036-C056-4149-903B-0C61BD21F2B3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14">
              <a:extLst>
                <a:ext uri="{FF2B5EF4-FFF2-40B4-BE49-F238E27FC236}">
                  <a16:creationId xmlns:a16="http://schemas.microsoft.com/office/drawing/2014/main" id="{F2BBBE08-7DE9-473F-B697-4F387CA0D20C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AC1CE224-E056-4E4D-B371-ABDACD041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04A10F7-0E32-4F23-B095-B2E5E67DD12F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039264A-0DDC-4C53-B085-17EEB61B86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4874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E4006880-006C-4CFB-9DDA-0DFF47F7D2A8}"/>
              </a:ext>
            </a:extLst>
          </p:cNvPr>
          <p:cNvSpPr txBox="1">
            <a:spLocks/>
          </p:cNvSpPr>
          <p:nvPr/>
        </p:nvSpPr>
        <p:spPr>
          <a:xfrm>
            <a:off x="2349709" y="944163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F471820-5633-48D6-842A-AEA3C235A287}"/>
              </a:ext>
            </a:extLst>
          </p:cNvPr>
          <p:cNvSpPr/>
          <p:nvPr/>
        </p:nvSpPr>
        <p:spPr>
          <a:xfrm>
            <a:off x="781364" y="2451628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FEC6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B4B8670-BE42-4FFD-A7BF-187449E7910B}"/>
              </a:ext>
            </a:extLst>
          </p:cNvPr>
          <p:cNvSpPr/>
          <p:nvPr/>
        </p:nvSpPr>
        <p:spPr>
          <a:xfrm>
            <a:off x="1308847" y="2229882"/>
            <a:ext cx="1249128" cy="10606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>
                <a:solidFill>
                  <a:schemeClr val="tx1"/>
                </a:solidFill>
                <a:latin typeface="UTM HelvetIns" panose="02040603050506020204" pitchFamily="18" charset="0"/>
              </a:rPr>
              <a:t>04</a:t>
            </a:r>
            <a:endParaRPr lang="en-US" sz="5000" dirty="0">
              <a:solidFill>
                <a:schemeClr val="tx1"/>
              </a:solidFill>
              <a:latin typeface="UTM HelvetIns" panose="020406030505060202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5E5813-B0BA-41C0-AF18-4304AC711FCB}"/>
              </a:ext>
            </a:extLst>
          </p:cNvPr>
          <p:cNvSpPr txBox="1"/>
          <p:nvPr/>
        </p:nvSpPr>
        <p:spPr>
          <a:xfrm>
            <a:off x="3273887" y="2237720"/>
            <a:ext cx="838669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 err="1">
                <a:latin typeface="VNF-Aire Roman Std" panose="02000000000000000000" pitchFamily="2" charset="0"/>
              </a:rPr>
              <a:t>Tiếp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nhận</a:t>
            </a:r>
            <a:r>
              <a:rPr lang="en-US" sz="3500" b="1" dirty="0">
                <a:latin typeface="VNF-Aire Roman Std" panose="02000000000000000000" pitchFamily="2" charset="0"/>
              </a:rPr>
              <a:t>, </a:t>
            </a:r>
            <a:r>
              <a:rPr lang="en-US" sz="3500" b="1" dirty="0" err="1">
                <a:latin typeface="VNF-Aire Roman Std" panose="02000000000000000000" pitchFamily="2" charset="0"/>
              </a:rPr>
              <a:t>xử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lý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thông</a:t>
            </a:r>
            <a:r>
              <a:rPr lang="en-US" sz="3500" b="1" dirty="0">
                <a:latin typeface="VNF-Aire Roman Std" panose="02000000000000000000" pitchFamily="2" charset="0"/>
              </a:rPr>
              <a:t> tin </a:t>
            </a:r>
            <a:r>
              <a:rPr lang="en-US" sz="3500" b="1" dirty="0" err="1">
                <a:latin typeface="VNF-Aire Roman Std" panose="02000000000000000000" pitchFamily="2" charset="0"/>
              </a:rPr>
              <a:t>từ</a:t>
            </a:r>
            <a:r>
              <a:rPr lang="en-US" sz="3500" b="1" dirty="0">
                <a:latin typeface="VNF-Aire Roman Std" panose="02000000000000000000" pitchFamily="2" charset="0"/>
              </a:rPr>
              <a:t> Ban </a:t>
            </a:r>
            <a:r>
              <a:rPr lang="en-US" sz="3500" b="1" dirty="0" err="1">
                <a:latin typeface="VNF-Aire Roman Std" panose="02000000000000000000" pitchFamily="2" charset="0"/>
              </a:rPr>
              <a:t>chấp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hành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Đoàn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Trường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535FFD1-6AA2-4B31-9EA6-B678780752E9}"/>
              </a:ext>
            </a:extLst>
          </p:cNvPr>
          <p:cNvSpPr/>
          <p:nvPr/>
        </p:nvSpPr>
        <p:spPr>
          <a:xfrm>
            <a:off x="2646745" y="3521112"/>
            <a:ext cx="8041911" cy="1708738"/>
          </a:xfrm>
          <a:prstGeom prst="roundRect">
            <a:avLst/>
          </a:prstGeom>
          <a:solidFill>
            <a:srgbClr val="00A65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Nhập vào </a:t>
            </a:r>
            <a:r>
              <a:rPr lang="vi-VN" sz="3000" b="1" i="1" dirty="0">
                <a:solidFill>
                  <a:srgbClr val="FF0000"/>
                </a:solidFill>
                <a:latin typeface="VNF-Aire Roman Std" panose="02000000000000000000" pitchFamily="2" charset="0"/>
              </a:rPr>
              <a:t>SỔ THÔNG TIN ĐẾN </a:t>
            </a: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(viết tay hoặc online tùy theo) dù nhận được lệnh qua kênh nào.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065EC3-6511-4CDE-B922-C3017966B89B}"/>
              </a:ext>
            </a:extLst>
          </p:cNvPr>
          <p:cNvSpPr txBox="1"/>
          <p:nvPr/>
        </p:nvSpPr>
        <p:spPr>
          <a:xfrm>
            <a:off x="897903" y="5617126"/>
            <a:ext cx="10879222" cy="954107"/>
          </a:xfrm>
          <a:prstGeom prst="rect">
            <a:avLst/>
          </a:prstGeom>
          <a:solidFill>
            <a:schemeClr val="bg2">
              <a:alpha val="60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500" b="1">
                <a:latin typeface="VNF-Aire Roman Std" panose="02000000000000000000" pitchFamily="2" charset="0"/>
              </a:defRPr>
            </a:lvl1pPr>
          </a:lstStyle>
          <a:p>
            <a:r>
              <a:rPr lang="en-US" sz="2800">
                <a:solidFill>
                  <a:srgbClr val="FF0000"/>
                </a:solidFill>
              </a:rPr>
              <a:t>&gt;&gt;&gt;</a:t>
            </a:r>
            <a:r>
              <a:rPr lang="vi-VN" sz="2800">
                <a:solidFill>
                  <a:srgbClr val="FF0000"/>
                </a:solidFill>
              </a:rPr>
              <a:t>Hàng tháng vào ngày 25 nộp báo cáo tháng, trình bày rõ vướng mắc các việc bị chậm</a:t>
            </a:r>
            <a:r>
              <a:rPr lang="en-US" sz="280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E4E6BAC-DA6B-4573-9250-718E5910200D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85885A3-8686-490B-99C4-3251DFB69B91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9A83D779-C6C3-47C3-BA4C-C1AD53D04D97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12427B77-F437-4B65-8AC9-16A583F48D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1CE91CAE-8F8C-4A27-A377-962566C004C6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3CA28EC-C8FD-47D2-932D-FDF99E2A94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063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0" grpId="0" animBg="1"/>
      <p:bldP spid="21" grpId="0"/>
      <p:bldP spid="22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E4006880-006C-4CFB-9DDA-0DFF47F7D2A8}"/>
              </a:ext>
            </a:extLst>
          </p:cNvPr>
          <p:cNvSpPr txBox="1">
            <a:spLocks/>
          </p:cNvSpPr>
          <p:nvPr/>
        </p:nvSpPr>
        <p:spPr>
          <a:xfrm>
            <a:off x="2349709" y="944163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3E7804D-F8F8-4D30-B8F0-FEE5F11D0692}"/>
              </a:ext>
            </a:extLst>
          </p:cNvPr>
          <p:cNvSpPr/>
          <p:nvPr/>
        </p:nvSpPr>
        <p:spPr>
          <a:xfrm>
            <a:off x="781364" y="2515448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E858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9AC3290-8110-49B8-BFB0-F3D904F9E30A}"/>
              </a:ext>
            </a:extLst>
          </p:cNvPr>
          <p:cNvSpPr/>
          <p:nvPr/>
        </p:nvSpPr>
        <p:spPr>
          <a:xfrm>
            <a:off x="1308846" y="2326204"/>
            <a:ext cx="1249128" cy="10606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>
                <a:solidFill>
                  <a:schemeClr val="tx1"/>
                </a:solidFill>
                <a:latin typeface="UTM HelvetIns" panose="02040603050506020204" pitchFamily="18" charset="0"/>
              </a:rPr>
              <a:t>05</a:t>
            </a:r>
            <a:endParaRPr lang="en-US" sz="5000" dirty="0">
              <a:solidFill>
                <a:schemeClr val="tx1"/>
              </a:solidFill>
              <a:latin typeface="UTM HelvetIns" panose="020406030505060202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1DFEA0-B89C-44C6-AD83-C22DA5CA60DC}"/>
              </a:ext>
            </a:extLst>
          </p:cNvPr>
          <p:cNvSpPr txBox="1"/>
          <p:nvPr/>
        </p:nvSpPr>
        <p:spPr>
          <a:xfrm>
            <a:off x="3204480" y="2539707"/>
            <a:ext cx="820615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 dirty="0" err="1">
                <a:latin typeface="VNF-Aire Roman Std" panose="02000000000000000000" pitchFamily="2" charset="0"/>
              </a:rPr>
              <a:t>Tiếp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nhận</a:t>
            </a:r>
            <a:r>
              <a:rPr lang="en-US" sz="3500" b="1" dirty="0">
                <a:latin typeface="VNF-Aire Roman Std" panose="02000000000000000000" pitchFamily="2" charset="0"/>
              </a:rPr>
              <a:t>, </a:t>
            </a:r>
            <a:r>
              <a:rPr lang="en-US" sz="3500" b="1" dirty="0" err="1">
                <a:latin typeface="VNF-Aire Roman Std" panose="02000000000000000000" pitchFamily="2" charset="0"/>
              </a:rPr>
              <a:t>xử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lý</a:t>
            </a:r>
            <a:r>
              <a:rPr lang="en-US" sz="3500" b="1" dirty="0">
                <a:latin typeface="VNF-Aire Roman Std" panose="02000000000000000000" pitchFamily="2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</a:rPr>
              <a:t>thông</a:t>
            </a:r>
            <a:r>
              <a:rPr lang="en-US" sz="3500" b="1" dirty="0">
                <a:latin typeface="VNF-Aire Roman Std" panose="02000000000000000000" pitchFamily="2" charset="0"/>
              </a:rPr>
              <a:t> tin </a:t>
            </a:r>
            <a:r>
              <a:rPr lang="en-US" sz="3500" b="1" dirty="0" err="1">
                <a:latin typeface="VNF-Aire Roman Std" panose="02000000000000000000" pitchFamily="2" charset="0"/>
              </a:rPr>
              <a:t>từ</a:t>
            </a:r>
            <a:r>
              <a:rPr lang="en-US" sz="3500" b="1" dirty="0">
                <a:latin typeface="VNF-Aire Roman Std" panose="02000000000000000000" pitchFamily="2" charset="0"/>
              </a:rPr>
              <a:t> chi </a:t>
            </a:r>
            <a:r>
              <a:rPr lang="en-US" sz="3500" b="1" dirty="0" err="1">
                <a:latin typeface="VNF-Aire Roman Std" panose="02000000000000000000" pitchFamily="2" charset="0"/>
              </a:rPr>
              <a:t>đoàn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B00C386-85AA-4439-9F5C-33F51E66686E}"/>
              </a:ext>
            </a:extLst>
          </p:cNvPr>
          <p:cNvSpPr/>
          <p:nvPr/>
        </p:nvSpPr>
        <p:spPr>
          <a:xfrm>
            <a:off x="2879827" y="3699175"/>
            <a:ext cx="8041911" cy="2407114"/>
          </a:xfrm>
          <a:prstGeom prst="roundRect">
            <a:avLst/>
          </a:prstGeom>
          <a:solidFill>
            <a:srgbClr val="00B1E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Tiếp nhận sổ đoàn của tân sinh viên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Xác nhận sổ đoàn cuối năm học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Xác nhận chuyển sinh hoạt đoàn khi sinh viên tốt nghiệp, chuyển trường, thôi học …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Tiếp nhận, nộp đoàn phí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C93AC5-1107-49C3-AC69-15B6CCC469B6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B97FFA5A-E0A0-43C1-A675-A650A9604BDF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26A074CA-13B1-41A0-A7F4-35CE9B9C7D8D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A43D8405-DA96-4494-AB8C-CF9D99A3DD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022C1E94-8886-411F-8B3E-7438C0479049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519F6A5-8278-4B66-A309-28AE2E289E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357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259ABD06-DB12-B3D0-DE43-1C86D2947239}"/>
              </a:ext>
            </a:extLst>
          </p:cNvPr>
          <p:cNvGrpSpPr/>
          <p:nvPr/>
        </p:nvGrpSpPr>
        <p:grpSpPr>
          <a:xfrm>
            <a:off x="1140464" y="53171"/>
            <a:ext cx="10408983" cy="3291996"/>
            <a:chOff x="768920" y="3436616"/>
            <a:chExt cx="10408983" cy="329199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3EFAB1B-44CA-616E-5821-E054BF3B93A0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8383D23-5D6B-4FDC-A0E8-A85F6AEA5482}"/>
                </a:ext>
              </a:extLst>
            </p:cNvPr>
            <p:cNvSpPr txBox="1"/>
            <p:nvPr/>
          </p:nvSpPr>
          <p:spPr>
            <a:xfrm>
              <a:off x="1488645" y="5866838"/>
              <a:ext cx="8238782" cy="861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500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Bài</a:t>
              </a:r>
              <a:r>
                <a:rPr lang="en-US" sz="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 1</a:t>
              </a:r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7455F990-C958-6927-B20E-27F6C43BECFD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6023A5BB-B396-059B-D6F6-44D2B6845A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4" name="Title 1">
            <a:extLst>
              <a:ext uri="{FF2B5EF4-FFF2-40B4-BE49-F238E27FC236}">
                <a16:creationId xmlns:a16="http://schemas.microsoft.com/office/drawing/2014/main" id="{0639DF19-97C4-E081-CAD4-EAC0ABBEF48B}"/>
              </a:ext>
            </a:extLst>
          </p:cNvPr>
          <p:cNvSpPr txBox="1">
            <a:spLocks/>
          </p:cNvSpPr>
          <p:nvPr/>
        </p:nvSpPr>
        <p:spPr>
          <a:xfrm>
            <a:off x="781363" y="2997110"/>
            <a:ext cx="10768084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blipFill dpi="0" rotWithShape="1">
                  <a:blip r:embed="rId3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NHIỆM VỤ CỦA BAN CHẤP HÀNH LIÊN CHI ĐOÀN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F7D1F0C-41A7-789A-93EF-537E39D8E0A5}"/>
              </a:ext>
            </a:extLst>
          </p:cNvPr>
          <p:cNvGrpSpPr/>
          <p:nvPr/>
        </p:nvGrpSpPr>
        <p:grpSpPr>
          <a:xfrm>
            <a:off x="-3414213" y="3388724"/>
            <a:ext cx="3414213" cy="1563217"/>
            <a:chOff x="-161201" y="3388724"/>
            <a:chExt cx="3414213" cy="156321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B59EC3D5-126D-D903-864D-FDC6F0884E3E}"/>
                </a:ext>
              </a:extLst>
            </p:cNvPr>
            <p:cNvGrpSpPr/>
            <p:nvPr/>
          </p:nvGrpSpPr>
          <p:grpSpPr>
            <a:xfrm>
              <a:off x="385582" y="3388724"/>
              <a:ext cx="2357654" cy="1563217"/>
              <a:chOff x="733677" y="3114296"/>
              <a:chExt cx="2643085" cy="1752469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3ED4D45D-E17E-7049-7C15-454D05081D2D}"/>
                  </a:ext>
                </a:extLst>
              </p:cNvPr>
              <p:cNvGrpSpPr/>
              <p:nvPr/>
            </p:nvGrpSpPr>
            <p:grpSpPr>
              <a:xfrm>
                <a:off x="733713" y="3114298"/>
                <a:ext cx="2643049" cy="1752467"/>
                <a:chOff x="3714966" y="2700704"/>
                <a:chExt cx="2548691" cy="1598109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1C84446B-F452-0195-F23D-74A7B38F110D}"/>
                    </a:ext>
                  </a:extLst>
                </p:cNvPr>
                <p:cNvSpPr/>
                <p:nvPr/>
              </p:nvSpPr>
              <p:spPr>
                <a:xfrm>
                  <a:off x="3714966" y="2700704"/>
                  <a:ext cx="2548691" cy="865137"/>
                </a:xfrm>
                <a:prstGeom prst="rect">
                  <a:avLst/>
                </a:prstGeom>
                <a:solidFill>
                  <a:srgbClr val="1A62C5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Isosceles Triangle 44">
                  <a:extLst>
                    <a:ext uri="{FF2B5EF4-FFF2-40B4-BE49-F238E27FC236}">
                      <a16:creationId xmlns:a16="http://schemas.microsoft.com/office/drawing/2014/main" id="{F4F49E8F-4F28-0C89-6BC1-53C126D74D84}"/>
                    </a:ext>
                  </a:extLst>
                </p:cNvPr>
                <p:cNvSpPr/>
                <p:nvPr/>
              </p:nvSpPr>
              <p:spPr>
                <a:xfrm flipH="1" flipV="1">
                  <a:off x="3793359" y="3622627"/>
                  <a:ext cx="2391898" cy="676186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Star: 5 Points 45">
                  <a:extLst>
                    <a:ext uri="{FF2B5EF4-FFF2-40B4-BE49-F238E27FC236}">
                      <a16:creationId xmlns:a16="http://schemas.microsoft.com/office/drawing/2014/main" id="{C6DA55BE-846E-DA2C-99C4-B9F1B20CCF52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B0425143-5828-7306-CFC9-BD84C1669097}"/>
                  </a:ext>
                </a:extLst>
              </p:cNvPr>
              <p:cNvGrpSpPr/>
              <p:nvPr/>
            </p:nvGrpSpPr>
            <p:grpSpPr>
              <a:xfrm>
                <a:off x="733677" y="3114296"/>
                <a:ext cx="2643067" cy="1752468"/>
                <a:chOff x="3667754" y="2615060"/>
                <a:chExt cx="2643067" cy="1752468"/>
              </a:xfrm>
            </p:grpSpPr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ED42E2E4-FBFE-5F69-7742-2FE45921D2DA}"/>
                    </a:ext>
                  </a:extLst>
                </p:cNvPr>
                <p:cNvSpPr/>
                <p:nvPr/>
              </p:nvSpPr>
              <p:spPr>
                <a:xfrm>
                  <a:off x="3667772" y="2615060"/>
                  <a:ext cx="2643049" cy="948699"/>
                </a:xfrm>
                <a:prstGeom prst="rect">
                  <a:avLst/>
                </a:prstGeom>
                <a:solidFill>
                  <a:srgbClr val="1757CF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" name="Isosceles Triangle 41">
                  <a:extLst>
                    <a:ext uri="{FF2B5EF4-FFF2-40B4-BE49-F238E27FC236}">
                      <a16:creationId xmlns:a16="http://schemas.microsoft.com/office/drawing/2014/main" id="{9CBE8B2E-697D-94EE-DC2A-B5E1D9B10B1D}"/>
                    </a:ext>
                  </a:extLst>
                </p:cNvPr>
                <p:cNvSpPr/>
                <p:nvPr/>
              </p:nvSpPr>
              <p:spPr>
                <a:xfrm flipH="1" flipV="1">
                  <a:off x="3667754" y="3563757"/>
                  <a:ext cx="2643066" cy="803771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Star: 5 Points 42">
                  <a:extLst>
                    <a:ext uri="{FF2B5EF4-FFF2-40B4-BE49-F238E27FC236}">
                      <a16:creationId xmlns:a16="http://schemas.microsoft.com/office/drawing/2014/main" id="{FB19109E-1071-9AB9-7570-752268F228A7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C5917C1-F1C3-ED01-9BD2-C3D7693A59F9}"/>
                </a:ext>
              </a:extLst>
            </p:cNvPr>
            <p:cNvSpPr txBox="1"/>
            <p:nvPr/>
          </p:nvSpPr>
          <p:spPr>
            <a:xfrm>
              <a:off x="-161201" y="3388855"/>
              <a:ext cx="3414213" cy="861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3000" b="1">
                  <a:latin typeface="SVN-Monday" pitchFamily="50" charset="0"/>
                  <a:cs typeface="Arial" panose="020B0604020202020204" pitchFamily="34" charset="0"/>
                </a:defRPr>
              </a:lvl1pPr>
            </a:lstStyle>
            <a:p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Nghiên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cứu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đề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xuất</a:t>
              </a:r>
              <a:endPara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184B927-2CEB-F135-BFB9-84DED4CECB7D}"/>
              </a:ext>
            </a:extLst>
          </p:cNvPr>
          <p:cNvGrpSpPr/>
          <p:nvPr/>
        </p:nvGrpSpPr>
        <p:grpSpPr>
          <a:xfrm>
            <a:off x="21589620" y="2606047"/>
            <a:ext cx="7218631" cy="996203"/>
            <a:chOff x="5036024" y="2600186"/>
            <a:chExt cx="6754607" cy="996203"/>
          </a:xfrm>
        </p:grpSpPr>
        <p:sp>
          <p:nvSpPr>
            <p:cNvPr id="48" name="Rectangle 31">
              <a:extLst>
                <a:ext uri="{FF2B5EF4-FFF2-40B4-BE49-F238E27FC236}">
                  <a16:creationId xmlns:a16="http://schemas.microsoft.com/office/drawing/2014/main" id="{94953E47-E240-9135-8698-739BED8E5501}"/>
                </a:ext>
              </a:extLst>
            </p:cNvPr>
            <p:cNvSpPr/>
            <p:nvPr/>
          </p:nvSpPr>
          <p:spPr>
            <a:xfrm flipV="1">
              <a:off x="5036024" y="2600186"/>
              <a:ext cx="6444018" cy="996203"/>
            </a:xfrm>
            <a:custGeom>
              <a:avLst/>
              <a:gdLst>
                <a:gd name="connsiteX0" fmla="*/ 0 w 6444018"/>
                <a:gd name="connsiteY0" fmla="*/ 0 h 982555"/>
                <a:gd name="connsiteX1" fmla="*/ 6444018 w 6444018"/>
                <a:gd name="connsiteY1" fmla="*/ 0 h 982555"/>
                <a:gd name="connsiteX2" fmla="*/ 6444018 w 6444018"/>
                <a:gd name="connsiteY2" fmla="*/ 982555 h 982555"/>
                <a:gd name="connsiteX3" fmla="*/ 0 w 6444018"/>
                <a:gd name="connsiteY3" fmla="*/ 982555 h 982555"/>
                <a:gd name="connsiteX4" fmla="*/ 0 w 6444018"/>
                <a:gd name="connsiteY4" fmla="*/ 0 h 982555"/>
                <a:gd name="connsiteX0" fmla="*/ 0 w 6444018"/>
                <a:gd name="connsiteY0" fmla="*/ 0 h 996203"/>
                <a:gd name="connsiteX1" fmla="*/ 6444018 w 6444018"/>
                <a:gd name="connsiteY1" fmla="*/ 0 h 996203"/>
                <a:gd name="connsiteX2" fmla="*/ 6444018 w 6444018"/>
                <a:gd name="connsiteY2" fmla="*/ 982555 h 996203"/>
                <a:gd name="connsiteX3" fmla="*/ 1078173 w 6444018"/>
                <a:gd name="connsiteY3" fmla="*/ 996203 h 996203"/>
                <a:gd name="connsiteX4" fmla="*/ 0 w 6444018"/>
                <a:gd name="connsiteY4" fmla="*/ 0 h 99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018" h="996203">
                  <a:moveTo>
                    <a:pt x="0" y="0"/>
                  </a:moveTo>
                  <a:lnTo>
                    <a:pt x="6444018" y="0"/>
                  </a:lnTo>
                  <a:lnTo>
                    <a:pt x="6444018" y="982555"/>
                  </a:lnTo>
                  <a:lnTo>
                    <a:pt x="1078173" y="9962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93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654BB9D-DBE3-1927-56E6-BE1E7D05A92C}"/>
                </a:ext>
              </a:extLst>
            </p:cNvPr>
            <p:cNvGrpSpPr/>
            <p:nvPr/>
          </p:nvGrpSpPr>
          <p:grpSpPr>
            <a:xfrm>
              <a:off x="10548095" y="2615305"/>
              <a:ext cx="1242536" cy="981083"/>
              <a:chOff x="10548095" y="2615305"/>
              <a:chExt cx="1242536" cy="981083"/>
            </a:xfrm>
          </p:grpSpPr>
          <p:sp>
            <p:nvSpPr>
              <p:cNvPr id="50" name="Hexagon 49">
                <a:extLst>
                  <a:ext uri="{FF2B5EF4-FFF2-40B4-BE49-F238E27FC236}">
                    <a16:creationId xmlns:a16="http://schemas.microsoft.com/office/drawing/2014/main" id="{C296968F-9F4C-C23A-9D5F-A98C9C8627D1}"/>
                  </a:ext>
                </a:extLst>
              </p:cNvPr>
              <p:cNvSpPr/>
              <p:nvPr/>
            </p:nvSpPr>
            <p:spPr>
              <a:xfrm>
                <a:off x="10548095" y="2615305"/>
                <a:ext cx="1219364" cy="981083"/>
              </a:xfrm>
              <a:prstGeom prst="hexagon">
                <a:avLst/>
              </a:prstGeom>
              <a:solidFill>
                <a:srgbClr val="C96F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Hexagon 50">
                <a:extLst>
                  <a:ext uri="{FF2B5EF4-FFF2-40B4-BE49-F238E27FC236}">
                    <a16:creationId xmlns:a16="http://schemas.microsoft.com/office/drawing/2014/main" id="{1097765D-29FA-19DA-E64F-54419A9963F3}"/>
                  </a:ext>
                </a:extLst>
              </p:cNvPr>
              <p:cNvSpPr/>
              <p:nvPr/>
            </p:nvSpPr>
            <p:spPr>
              <a:xfrm>
                <a:off x="10814205" y="2735765"/>
                <a:ext cx="976426" cy="774139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2" name="Graphic 51" descr="Lightbulb with solid fill">
                <a:extLst>
                  <a:ext uri="{FF2B5EF4-FFF2-40B4-BE49-F238E27FC236}">
                    <a16:creationId xmlns:a16="http://schemas.microsoft.com/office/drawing/2014/main" id="{42046188-7685-F71F-AE5B-D165E38BC3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943275" y="2782596"/>
                <a:ext cx="680475" cy="680475"/>
              </a:xfrm>
              <a:prstGeom prst="rect">
                <a:avLst/>
              </a:prstGeom>
            </p:spPr>
          </p:pic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A0EA093-C663-6CF1-DF7A-865E542C53D0}"/>
              </a:ext>
            </a:extLst>
          </p:cNvPr>
          <p:cNvGrpSpPr/>
          <p:nvPr/>
        </p:nvGrpSpPr>
        <p:grpSpPr>
          <a:xfrm>
            <a:off x="19308200" y="4730222"/>
            <a:ext cx="7218631" cy="996203"/>
            <a:chOff x="5036024" y="4724361"/>
            <a:chExt cx="6754607" cy="996203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9BD1CB1-302B-8BCD-986F-5F596E5FEDE2}"/>
                </a:ext>
              </a:extLst>
            </p:cNvPr>
            <p:cNvGrpSpPr/>
            <p:nvPr/>
          </p:nvGrpSpPr>
          <p:grpSpPr>
            <a:xfrm flipV="1">
              <a:off x="5036024" y="4724361"/>
              <a:ext cx="6754607" cy="996203"/>
              <a:chOff x="5036024" y="2600186"/>
              <a:chExt cx="6754607" cy="996203"/>
            </a:xfrm>
          </p:grpSpPr>
          <p:sp>
            <p:nvSpPr>
              <p:cNvPr id="56" name="Rectangle 31">
                <a:extLst>
                  <a:ext uri="{FF2B5EF4-FFF2-40B4-BE49-F238E27FC236}">
                    <a16:creationId xmlns:a16="http://schemas.microsoft.com/office/drawing/2014/main" id="{883E6C30-2420-E3EB-1DDB-82AFE8B31C67}"/>
                  </a:ext>
                </a:extLst>
              </p:cNvPr>
              <p:cNvSpPr/>
              <p:nvPr/>
            </p:nvSpPr>
            <p:spPr>
              <a:xfrm flipV="1">
                <a:off x="5036024" y="2600186"/>
                <a:ext cx="6444018" cy="996203"/>
              </a:xfrm>
              <a:custGeom>
                <a:avLst/>
                <a:gdLst>
                  <a:gd name="connsiteX0" fmla="*/ 0 w 6444018"/>
                  <a:gd name="connsiteY0" fmla="*/ 0 h 982555"/>
                  <a:gd name="connsiteX1" fmla="*/ 6444018 w 6444018"/>
                  <a:gd name="connsiteY1" fmla="*/ 0 h 982555"/>
                  <a:gd name="connsiteX2" fmla="*/ 6444018 w 6444018"/>
                  <a:gd name="connsiteY2" fmla="*/ 982555 h 982555"/>
                  <a:gd name="connsiteX3" fmla="*/ 0 w 6444018"/>
                  <a:gd name="connsiteY3" fmla="*/ 982555 h 982555"/>
                  <a:gd name="connsiteX4" fmla="*/ 0 w 6444018"/>
                  <a:gd name="connsiteY4" fmla="*/ 0 h 982555"/>
                  <a:gd name="connsiteX0" fmla="*/ 0 w 6444018"/>
                  <a:gd name="connsiteY0" fmla="*/ 0 h 996203"/>
                  <a:gd name="connsiteX1" fmla="*/ 6444018 w 6444018"/>
                  <a:gd name="connsiteY1" fmla="*/ 0 h 996203"/>
                  <a:gd name="connsiteX2" fmla="*/ 6444018 w 6444018"/>
                  <a:gd name="connsiteY2" fmla="*/ 982555 h 996203"/>
                  <a:gd name="connsiteX3" fmla="*/ 1078173 w 6444018"/>
                  <a:gd name="connsiteY3" fmla="*/ 996203 h 996203"/>
                  <a:gd name="connsiteX4" fmla="*/ 0 w 6444018"/>
                  <a:gd name="connsiteY4" fmla="*/ 0 h 996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44018" h="996203">
                    <a:moveTo>
                      <a:pt x="0" y="0"/>
                    </a:moveTo>
                    <a:lnTo>
                      <a:pt x="6444018" y="0"/>
                    </a:lnTo>
                    <a:lnTo>
                      <a:pt x="6444018" y="982555"/>
                    </a:lnTo>
                    <a:lnTo>
                      <a:pt x="1078173" y="9962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2B96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5B508A7F-DCB8-8B1A-B5EC-28BAF1995F46}"/>
                  </a:ext>
                </a:extLst>
              </p:cNvPr>
              <p:cNvGrpSpPr/>
              <p:nvPr/>
            </p:nvGrpSpPr>
            <p:grpSpPr>
              <a:xfrm>
                <a:off x="10548095" y="2615305"/>
                <a:ext cx="1242536" cy="981083"/>
                <a:chOff x="10548095" y="2615305"/>
                <a:chExt cx="1242536" cy="981083"/>
              </a:xfrm>
            </p:grpSpPr>
            <p:sp>
              <p:nvSpPr>
                <p:cNvPr id="58" name="Hexagon 57">
                  <a:extLst>
                    <a:ext uri="{FF2B5EF4-FFF2-40B4-BE49-F238E27FC236}">
                      <a16:creationId xmlns:a16="http://schemas.microsoft.com/office/drawing/2014/main" id="{3850AE37-8B10-5DC3-331B-8D318A882F9A}"/>
                    </a:ext>
                  </a:extLst>
                </p:cNvPr>
                <p:cNvSpPr/>
                <p:nvPr/>
              </p:nvSpPr>
              <p:spPr>
                <a:xfrm>
                  <a:off x="10548095" y="2615305"/>
                  <a:ext cx="1219364" cy="981083"/>
                </a:xfrm>
                <a:prstGeom prst="hexagon">
                  <a:avLst/>
                </a:prstGeom>
                <a:solidFill>
                  <a:srgbClr val="7E9445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Hexagon 58">
                  <a:extLst>
                    <a:ext uri="{FF2B5EF4-FFF2-40B4-BE49-F238E27FC236}">
                      <a16:creationId xmlns:a16="http://schemas.microsoft.com/office/drawing/2014/main" id="{72C5775E-6B66-2FFB-8450-53237627FCBD}"/>
                    </a:ext>
                  </a:extLst>
                </p:cNvPr>
                <p:cNvSpPr/>
                <p:nvPr/>
              </p:nvSpPr>
              <p:spPr>
                <a:xfrm>
                  <a:off x="10814205" y="2735765"/>
                  <a:ext cx="976426" cy="774139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55" name="Graphic 54" descr="Hourglass 60% with solid fill">
              <a:extLst>
                <a:ext uri="{FF2B5EF4-FFF2-40B4-BE49-F238E27FC236}">
                  <a16:creationId xmlns:a16="http://schemas.microsoft.com/office/drawing/2014/main" id="{2906AEAE-106E-AEAC-6BD9-282581DA44D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001536" y="4921580"/>
              <a:ext cx="601764" cy="601764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225B74C-CB8A-77A5-6C9B-A6E0448FDF56}"/>
              </a:ext>
            </a:extLst>
          </p:cNvPr>
          <p:cNvGrpSpPr/>
          <p:nvPr/>
        </p:nvGrpSpPr>
        <p:grpSpPr>
          <a:xfrm>
            <a:off x="12563359" y="3663537"/>
            <a:ext cx="7326904" cy="1005398"/>
            <a:chOff x="4610545" y="3657676"/>
            <a:chExt cx="6830966" cy="1005398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3728D26-AD93-6D82-ADD6-3217359142E4}"/>
                </a:ext>
              </a:extLst>
            </p:cNvPr>
            <p:cNvGrpSpPr/>
            <p:nvPr/>
          </p:nvGrpSpPr>
          <p:grpSpPr>
            <a:xfrm>
              <a:off x="4610545" y="3657676"/>
              <a:ext cx="6830966" cy="1005398"/>
              <a:chOff x="4610545" y="3657676"/>
              <a:chExt cx="6830966" cy="1005398"/>
            </a:xfrm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4C8388DD-DA95-09F9-799B-8FBFBA60E31F}"/>
                  </a:ext>
                </a:extLst>
              </p:cNvPr>
              <p:cNvGrpSpPr/>
              <p:nvPr/>
            </p:nvGrpSpPr>
            <p:grpSpPr>
              <a:xfrm>
                <a:off x="4610545" y="3657676"/>
                <a:ext cx="6567744" cy="1005398"/>
                <a:chOff x="4610545" y="3429000"/>
                <a:chExt cx="6567744" cy="1005398"/>
              </a:xfrm>
              <a:solidFill>
                <a:srgbClr val="4CC1EF"/>
              </a:solidFill>
            </p:grpSpPr>
            <p:sp>
              <p:nvSpPr>
                <p:cNvPr id="67" name="Flowchart: Off-page Connector 66">
                  <a:extLst>
                    <a:ext uri="{FF2B5EF4-FFF2-40B4-BE49-F238E27FC236}">
                      <a16:creationId xmlns:a16="http://schemas.microsoft.com/office/drawing/2014/main" id="{2CF240F8-7A1D-F7A9-3AE1-1B8B0D49A86B}"/>
                    </a:ext>
                  </a:extLst>
                </p:cNvPr>
                <p:cNvSpPr/>
                <p:nvPr/>
              </p:nvSpPr>
              <p:spPr>
                <a:xfrm rot="5400000">
                  <a:off x="5117780" y="2921765"/>
                  <a:ext cx="1005397" cy="2019868"/>
                </a:xfrm>
                <a:prstGeom prst="flowChartOffpage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6745F996-BD4C-7E76-6AEC-FAE12503637A}"/>
                    </a:ext>
                  </a:extLst>
                </p:cNvPr>
                <p:cNvSpPr/>
                <p:nvPr/>
              </p:nvSpPr>
              <p:spPr>
                <a:xfrm>
                  <a:off x="6619164" y="3429000"/>
                  <a:ext cx="4559125" cy="100539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5C1C203F-318B-773A-9DC4-3284C24B640A}"/>
                  </a:ext>
                </a:extLst>
              </p:cNvPr>
              <p:cNvGrpSpPr/>
              <p:nvPr/>
            </p:nvGrpSpPr>
            <p:grpSpPr>
              <a:xfrm>
                <a:off x="10178929" y="3657676"/>
                <a:ext cx="1262582" cy="996203"/>
                <a:chOff x="10178929" y="3657676"/>
                <a:chExt cx="1262582" cy="996203"/>
              </a:xfrm>
            </p:grpSpPr>
            <p:sp>
              <p:nvSpPr>
                <p:cNvPr id="65" name="Hexagon 64">
                  <a:extLst>
                    <a:ext uri="{FF2B5EF4-FFF2-40B4-BE49-F238E27FC236}">
                      <a16:creationId xmlns:a16="http://schemas.microsoft.com/office/drawing/2014/main" id="{13CC8EE8-2E8A-CE83-D569-D9DC0196E651}"/>
                    </a:ext>
                  </a:extLst>
                </p:cNvPr>
                <p:cNvSpPr/>
                <p:nvPr/>
              </p:nvSpPr>
              <p:spPr>
                <a:xfrm>
                  <a:off x="10178929" y="3657676"/>
                  <a:ext cx="1242536" cy="996203"/>
                </a:xfrm>
                <a:prstGeom prst="hexagon">
                  <a:avLst/>
                </a:prstGeom>
                <a:solidFill>
                  <a:srgbClr val="13A1D9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Hexagon 65">
                  <a:extLst>
                    <a:ext uri="{FF2B5EF4-FFF2-40B4-BE49-F238E27FC236}">
                      <a16:creationId xmlns:a16="http://schemas.microsoft.com/office/drawing/2014/main" id="{84EBF664-B375-F2A4-1FE7-9D9F6F36249B}"/>
                    </a:ext>
                  </a:extLst>
                </p:cNvPr>
                <p:cNvSpPr/>
                <p:nvPr/>
              </p:nvSpPr>
              <p:spPr>
                <a:xfrm>
                  <a:off x="10445039" y="3778210"/>
                  <a:ext cx="996472" cy="780708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62" name="Graphic 61" descr="Magnifying glass with solid fill">
              <a:extLst>
                <a:ext uri="{FF2B5EF4-FFF2-40B4-BE49-F238E27FC236}">
                  <a16:creationId xmlns:a16="http://schemas.microsoft.com/office/drawing/2014/main" id="{174D8263-05FE-176C-6CAC-383DB2D354F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623690" y="3848979"/>
              <a:ext cx="639170" cy="639170"/>
            </a:xfrm>
            <a:prstGeom prst="rect">
              <a:avLst/>
            </a:prstGeom>
          </p:spPr>
        </p:pic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41744414-FD3C-4E6C-BC49-0FD512C43142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F42DF8A0-441D-4E6B-BE1E-5D9B7E4AA83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3419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E4006880-006C-4CFB-9DDA-0DFF47F7D2A8}"/>
              </a:ext>
            </a:extLst>
          </p:cNvPr>
          <p:cNvSpPr txBox="1">
            <a:spLocks/>
          </p:cNvSpPr>
          <p:nvPr/>
        </p:nvSpPr>
        <p:spPr>
          <a:xfrm>
            <a:off x="2349709" y="944163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3E7804D-F8F8-4D30-B8F0-FEE5F11D0692}"/>
              </a:ext>
            </a:extLst>
          </p:cNvPr>
          <p:cNvSpPr/>
          <p:nvPr/>
        </p:nvSpPr>
        <p:spPr>
          <a:xfrm>
            <a:off x="781364" y="2515448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E858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9AC3290-8110-49B8-BFB0-F3D904F9E30A}"/>
              </a:ext>
            </a:extLst>
          </p:cNvPr>
          <p:cNvSpPr/>
          <p:nvPr/>
        </p:nvSpPr>
        <p:spPr>
          <a:xfrm>
            <a:off x="1308846" y="2326204"/>
            <a:ext cx="1249128" cy="106069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>
                <a:solidFill>
                  <a:schemeClr val="tx1"/>
                </a:solidFill>
                <a:latin typeface="UTM HelvetIns" panose="02040603050506020204" pitchFamily="18" charset="0"/>
              </a:rPr>
              <a:t>05</a:t>
            </a:r>
            <a:endParaRPr lang="en-US" sz="5000" dirty="0">
              <a:solidFill>
                <a:schemeClr val="tx1"/>
              </a:solidFill>
              <a:latin typeface="UTM HelvetIns" panose="020406030505060202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1DFEA0-B89C-44C6-AD83-C22DA5CA60DC}"/>
              </a:ext>
            </a:extLst>
          </p:cNvPr>
          <p:cNvSpPr txBox="1"/>
          <p:nvPr/>
        </p:nvSpPr>
        <p:spPr>
          <a:xfrm>
            <a:off x="3204480" y="2539707"/>
            <a:ext cx="820615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>
                <a:latin typeface="VNF-Aire Roman Std" panose="02000000000000000000" pitchFamily="2" charset="0"/>
              </a:rPr>
              <a:t>Tiếp nhận, xử lý thông tin từ Chi đoàn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4D87FAC-8A04-48A3-B968-D3E8501C2A3B}"/>
              </a:ext>
            </a:extLst>
          </p:cNvPr>
          <p:cNvSpPr/>
          <p:nvPr/>
        </p:nvSpPr>
        <p:spPr>
          <a:xfrm>
            <a:off x="2349710" y="3494311"/>
            <a:ext cx="8250176" cy="2593113"/>
          </a:xfrm>
          <a:prstGeom prst="roundRect">
            <a:avLst/>
          </a:prstGeom>
          <a:solidFill>
            <a:srgbClr val="00B1E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Đánh giá đoàn viên, chi đoàn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Giới thiệu kết nạp Đảng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Họp thi đua khen thưởng, kỷ luật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Kiện toàn BCH LCĐ khi có biến động nhân sự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Chuẩn bị Đại hội LCĐ: Trước, trong, sau đại hội.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E14746C-785B-4CE6-AEB6-BAE41F9B7EC8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566EEA48-0597-486F-9AD2-4C5C87CA266A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19A61AAD-F60B-4754-AA36-4F16461023B2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8564990B-5F2B-4F30-99CA-3B101C429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6232DA3-FB0B-4DBC-A9AF-047379024E12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CC03799-F743-41EB-871B-FAC570677D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7296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E4006880-006C-4CFB-9DDA-0DFF47F7D2A8}"/>
              </a:ext>
            </a:extLst>
          </p:cNvPr>
          <p:cNvSpPr txBox="1">
            <a:spLocks/>
          </p:cNvSpPr>
          <p:nvPr/>
        </p:nvSpPr>
        <p:spPr>
          <a:xfrm>
            <a:off x="2349709" y="944163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MỘT SỐ NHIỆM VỤ THƯỜNG XUYÊN</a:t>
            </a:r>
            <a:endParaRPr lang="en-US" sz="40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C937B51-049E-4865-834E-9A9BAC753719}"/>
              </a:ext>
            </a:extLst>
          </p:cNvPr>
          <p:cNvSpPr/>
          <p:nvPr/>
        </p:nvSpPr>
        <p:spPr>
          <a:xfrm>
            <a:off x="781363" y="2545608"/>
            <a:ext cx="2492523" cy="682208"/>
          </a:xfrm>
          <a:custGeom>
            <a:avLst/>
            <a:gdLst>
              <a:gd name="connsiteX0" fmla="*/ 266700 w 1948836"/>
              <a:gd name="connsiteY0" fmla="*/ 0 h 533400"/>
              <a:gd name="connsiteX1" fmla="*/ 1923737 w 1948836"/>
              <a:gd name="connsiteY1" fmla="*/ 0 h 533400"/>
              <a:gd name="connsiteX2" fmla="*/ 1948836 w 1948836"/>
              <a:gd name="connsiteY2" fmla="*/ 2530 h 533400"/>
              <a:gd name="connsiteX3" fmla="*/ 1920185 w 1948836"/>
              <a:gd name="connsiteY3" fmla="*/ 5419 h 533400"/>
              <a:gd name="connsiteX4" fmla="*/ 1707234 w 1948836"/>
              <a:gd name="connsiteY4" fmla="*/ 266700 h 533400"/>
              <a:gd name="connsiteX5" fmla="*/ 1920185 w 1948836"/>
              <a:gd name="connsiteY5" fmla="*/ 527982 h 533400"/>
              <a:gd name="connsiteX6" fmla="*/ 1948836 w 1948836"/>
              <a:gd name="connsiteY6" fmla="*/ 530870 h 533400"/>
              <a:gd name="connsiteX7" fmla="*/ 1923737 w 1948836"/>
              <a:gd name="connsiteY7" fmla="*/ 533400 h 533400"/>
              <a:gd name="connsiteX8" fmla="*/ 266700 w 1948836"/>
              <a:gd name="connsiteY8" fmla="*/ 533400 h 533400"/>
              <a:gd name="connsiteX9" fmla="*/ 0 w 1948836"/>
              <a:gd name="connsiteY9" fmla="*/ 266700 h 533400"/>
              <a:gd name="connsiteX10" fmla="*/ 266700 w 1948836"/>
              <a:gd name="connsiteY10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8836" h="533400">
                <a:moveTo>
                  <a:pt x="266700" y="0"/>
                </a:moveTo>
                <a:lnTo>
                  <a:pt x="1923737" y="0"/>
                </a:lnTo>
                <a:lnTo>
                  <a:pt x="1948836" y="2530"/>
                </a:lnTo>
                <a:lnTo>
                  <a:pt x="1920185" y="5419"/>
                </a:lnTo>
                <a:cubicBezTo>
                  <a:pt x="1798654" y="30287"/>
                  <a:pt x="1707234" y="137818"/>
                  <a:pt x="1707234" y="266700"/>
                </a:cubicBezTo>
                <a:cubicBezTo>
                  <a:pt x="1707234" y="395583"/>
                  <a:pt x="1798654" y="503113"/>
                  <a:pt x="1920185" y="527982"/>
                </a:cubicBezTo>
                <a:lnTo>
                  <a:pt x="1948836" y="530870"/>
                </a:lnTo>
                <a:lnTo>
                  <a:pt x="1923737" y="533400"/>
                </a:lnTo>
                <a:lnTo>
                  <a:pt x="266700" y="533400"/>
                </a:lnTo>
                <a:cubicBezTo>
                  <a:pt x="119406" y="533400"/>
                  <a:pt x="0" y="413994"/>
                  <a:pt x="0" y="266700"/>
                </a:cubicBezTo>
                <a:cubicBezTo>
                  <a:pt x="0" y="119406"/>
                  <a:pt x="119406" y="0"/>
                  <a:pt x="266700" y="0"/>
                </a:cubicBezTo>
                <a:close/>
              </a:path>
            </a:pathLst>
          </a:custGeom>
          <a:solidFill>
            <a:srgbClr val="F6A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93EC476-38E1-4206-80CB-8BDCE585EE59}"/>
              </a:ext>
            </a:extLst>
          </p:cNvPr>
          <p:cNvSpPr/>
          <p:nvPr/>
        </p:nvSpPr>
        <p:spPr>
          <a:xfrm>
            <a:off x="1308847" y="2356365"/>
            <a:ext cx="1249128" cy="106069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>
                <a:solidFill>
                  <a:schemeClr val="tx1"/>
                </a:solidFill>
                <a:latin typeface="UTM HelvetIns" panose="02040603050506020204" pitchFamily="18" charset="0"/>
              </a:rPr>
              <a:t>06</a:t>
            </a:r>
            <a:endParaRPr lang="en-US" sz="5000" dirty="0">
              <a:solidFill>
                <a:schemeClr val="tx1"/>
              </a:solidFill>
              <a:latin typeface="UTM HelvetIns" panose="020406030505060202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791BF3-6670-4145-93E2-7182E42579A1}"/>
              </a:ext>
            </a:extLst>
          </p:cNvPr>
          <p:cNvSpPr txBox="1"/>
          <p:nvPr/>
        </p:nvSpPr>
        <p:spPr>
          <a:xfrm>
            <a:off x="3273886" y="2522619"/>
            <a:ext cx="872089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500" b="1">
                <a:latin typeface="VNF-Aire Roman Std" panose="02000000000000000000" pitchFamily="2" charset="0"/>
              </a:rPr>
              <a:t>Nhiệm vụ khác</a:t>
            </a:r>
            <a:endParaRPr lang="en-US" sz="3500" b="1" dirty="0">
              <a:latin typeface="VNF-Aire Roman Std" panose="02000000000000000000" pitchFamily="2" charset="0"/>
            </a:endParaRPr>
          </a:p>
        </p:txBody>
      </p:sp>
      <p:sp>
        <p:nvSpPr>
          <p:cNvPr id="20" name="Arrow: Curved Left 19">
            <a:extLst>
              <a:ext uri="{FF2B5EF4-FFF2-40B4-BE49-F238E27FC236}">
                <a16:creationId xmlns:a16="http://schemas.microsoft.com/office/drawing/2014/main" id="{B9598622-8A89-4878-BEEC-904654F9FB66}"/>
              </a:ext>
            </a:extLst>
          </p:cNvPr>
          <p:cNvSpPr/>
          <p:nvPr/>
        </p:nvSpPr>
        <p:spPr>
          <a:xfrm>
            <a:off x="9950518" y="3690651"/>
            <a:ext cx="571548" cy="728515"/>
          </a:xfrm>
          <a:prstGeom prst="curvedLeftArrow">
            <a:avLst>
              <a:gd name="adj1" fmla="val 40447"/>
              <a:gd name="adj2" fmla="val 83125"/>
              <a:gd name="adj3" fmla="val 71053"/>
            </a:avLst>
          </a:prstGeom>
          <a:solidFill>
            <a:srgbClr val="FE6F1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4A2454F-81A2-4DEA-920A-A190A03B0FA3}"/>
              </a:ext>
            </a:extLst>
          </p:cNvPr>
          <p:cNvSpPr/>
          <p:nvPr/>
        </p:nvSpPr>
        <p:spPr>
          <a:xfrm>
            <a:off x="2476414" y="3832321"/>
            <a:ext cx="8041911" cy="2500795"/>
          </a:xfrm>
          <a:prstGeom prst="roundRect">
            <a:avLst/>
          </a:prstGeom>
          <a:solidFill>
            <a:srgbClr val="FE6F1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Tuyên truyền (chú ý lịch phát hành các kênh) 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vi-VN" sz="3000" b="1" dirty="0">
                <a:solidFill>
                  <a:schemeClr val="tx1"/>
                </a:solidFill>
                <a:latin typeface="VNF-Aire Roman Std" panose="02000000000000000000" pitchFamily="2" charset="0"/>
              </a:rPr>
              <a:t>Đoàn kết, tập hợp thanh niên (thể thao, văn nghệ, liên hoan …)</a:t>
            </a:r>
            <a:endParaRPr lang="en-US" sz="3000" b="1" dirty="0">
              <a:solidFill>
                <a:schemeClr val="tx1"/>
              </a:solidFill>
              <a:latin typeface="VNF-Aire Roman Std" panose="02000000000000000000" pitchFamily="2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817D25F-8AEB-4970-A3D3-AFDBD986E5F2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B103C36-85C5-4D45-9A9E-B38338FA7466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192E90D5-834B-4240-887C-C56D479A4761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3A5577C2-F531-4B52-9126-00BB290B6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CE3A733-3678-4AEE-B964-A055A15FB18C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219C04D-C2D3-43CE-AC46-6F6A9B1492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456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19" grpId="0"/>
      <p:bldP spid="20" grpId="0" animBg="1"/>
      <p:bldP spid="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C6CEFB37-E7E6-FEA8-7538-23C74240C01B}"/>
              </a:ext>
            </a:extLst>
          </p:cNvPr>
          <p:cNvSpPr txBox="1">
            <a:spLocks/>
          </p:cNvSpPr>
          <p:nvPr/>
        </p:nvSpPr>
        <p:spPr>
          <a:xfrm>
            <a:off x="711958" y="432123"/>
            <a:ext cx="10768084" cy="39844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XIN TRÂN TRỌNG CẢM ƠN!</a:t>
            </a:r>
          </a:p>
          <a:p>
            <a:endParaRPr lang="en-US" sz="45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  <a:p>
            <a:pPr algn="l"/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Nội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dung: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Phạm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Văn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Luân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– UVBTV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Đoàn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Tr</a:t>
            </a:r>
            <a:r>
              <a:rPr lang="vi-VN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ư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ờng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ĐHSP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Hà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Nội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2</a:t>
            </a:r>
          </a:p>
          <a:p>
            <a:pPr algn="l"/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Trình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bày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PPT:</a:t>
            </a:r>
          </a:p>
          <a:p>
            <a:pPr algn="l"/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Lê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Thị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Lan Anh 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– PCN CLB Thanh </a:t>
            </a:r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niên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nghiên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cứu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khoa </a:t>
            </a:r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học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;</a:t>
            </a:r>
          </a:p>
          <a:p>
            <a:pPr algn="l"/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Bùi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Ánh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D</a:t>
            </a:r>
            <a:r>
              <a:rPr lang="vi-VN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ư</a:t>
            </a:r>
            <a:r>
              <a:rPr lang="en-US" sz="2400" dirty="0" err="1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ơng</a:t>
            </a:r>
            <a:r>
              <a:rPr lang="en-US" sz="2400" dirty="0">
                <a:solidFill>
                  <a:srgbClr val="FF0000"/>
                </a:solid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– UVBCN CLB </a:t>
            </a:r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Cộng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tác</a:t>
            </a:r>
            <a:r>
              <a:rPr lang="en-US" sz="24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</a:t>
            </a:r>
            <a:r>
              <a:rPr lang="en-US" sz="2400" dirty="0" err="1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viên</a:t>
            </a:r>
            <a:endParaRPr lang="en-US" sz="2400" dirty="0">
              <a:blipFill dpi="0" rotWithShape="1">
                <a:blip r:embed="rId2"/>
                <a:srcRect/>
                <a:tile tx="635000" ty="0" sx="100000" sy="30000" flip="none" algn="l"/>
              </a:blipFill>
              <a:effectLst>
                <a:outerShdw blurRad="50800" dist="38100" dir="5400000" sx="99000" sy="99000" algn="t" rotWithShape="0">
                  <a:prstClr val="black">
                    <a:alpha val="55000"/>
                  </a:prstClr>
                </a:outerShdw>
              </a:effectLst>
              <a:latin typeface="UTM HelvetIns" panose="02040603050506020204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78D499-012A-4124-9502-6E9DA0AD876B}"/>
              </a:ext>
            </a:extLst>
          </p:cNvPr>
          <p:cNvGrpSpPr/>
          <p:nvPr/>
        </p:nvGrpSpPr>
        <p:grpSpPr>
          <a:xfrm>
            <a:off x="1236258" y="0"/>
            <a:ext cx="10408983" cy="1084249"/>
            <a:chOff x="768920" y="3436616"/>
            <a:chExt cx="10408983" cy="1084249"/>
          </a:xfrm>
        </p:grpSpPr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511CA1D2-9BA3-492F-9A15-39FECCBE6D99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6CB5F10-F828-4753-8933-D08CB05DB011}"/>
                </a:ext>
              </a:extLst>
            </p:cNvPr>
            <p:cNvSpPr txBox="1"/>
            <p:nvPr/>
          </p:nvSpPr>
          <p:spPr>
            <a:xfrm>
              <a:off x="1744643" y="3948035"/>
              <a:ext cx="889346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TẬP HUẤN NGHIỆP VỤ QUẢN LÝ CẤP LIÊN CHI ĐOÀN</a:t>
              </a:r>
              <a:endPara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endParaRPr>
            </a:p>
          </p:txBody>
        </p:sp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2A8958AD-BC58-4031-A711-D456B976E351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541AF531-E5F5-41A1-AA6D-61AFF8885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A0735A22-4B2B-4900-BA69-0D10EA487B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268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318DAFF-1AB1-8162-C7B4-BA6CE2D70C7F}"/>
              </a:ext>
            </a:extLst>
          </p:cNvPr>
          <p:cNvSpPr txBox="1">
            <a:spLocks/>
          </p:cNvSpPr>
          <p:nvPr/>
        </p:nvSpPr>
        <p:spPr>
          <a:xfrm>
            <a:off x="711958" y="1085742"/>
            <a:ext cx="10768084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Swiss 721 Black Condensed" panose="02000500000000000000" pitchFamily="2" charset="0"/>
              </a:rPr>
              <a:t>NHIỆM VỤ CỦA BAN CHẤP HÀNH LIÊN CHI ĐOÀN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5B008B-77EF-617F-F767-0F380B91A755}"/>
              </a:ext>
            </a:extLst>
          </p:cNvPr>
          <p:cNvSpPr txBox="1"/>
          <p:nvPr/>
        </p:nvSpPr>
        <p:spPr>
          <a:xfrm>
            <a:off x="401369" y="2762594"/>
            <a:ext cx="2643049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500" b="1" dirty="0" err="1">
                <a:latin typeface="UTM Swiss 721 Black Condensed" panose="02000500000000000000" pitchFamily="2" charset="0"/>
                <a:cs typeface="Arial" panose="020B0604020202020204" pitchFamily="34" charset="0"/>
              </a:rPr>
              <a:t>Nhiệm</a:t>
            </a:r>
            <a:r>
              <a:rPr lang="en-US" sz="3500" b="1" dirty="0">
                <a:latin typeface="UTM Swiss 721 Black Condensed" panose="020005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UTM Swiss 721 Black Condensed" panose="02000500000000000000" pitchFamily="2" charset="0"/>
                <a:cs typeface="Arial" panose="020B0604020202020204" pitchFamily="34" charset="0"/>
              </a:rPr>
              <a:t>vụ</a:t>
            </a:r>
            <a:r>
              <a:rPr lang="en-US" sz="3500" b="1" dirty="0">
                <a:latin typeface="UTM Swiss 721 Black Condensed" panose="02000500000000000000" pitchFamily="2" charset="0"/>
                <a:cs typeface="Arial" panose="020B0604020202020204" pitchFamily="34" charset="0"/>
              </a:rPr>
              <a:t> 1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50E994-1A06-DA49-5C91-DB3688A9D2C1}"/>
              </a:ext>
            </a:extLst>
          </p:cNvPr>
          <p:cNvGrpSpPr/>
          <p:nvPr/>
        </p:nvGrpSpPr>
        <p:grpSpPr>
          <a:xfrm>
            <a:off x="15787" y="3509904"/>
            <a:ext cx="3414213" cy="1563217"/>
            <a:chOff x="-161201" y="3388724"/>
            <a:chExt cx="3414213" cy="156321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C6A64A2-5FF2-0C00-5ADE-033E3561646F}"/>
                </a:ext>
              </a:extLst>
            </p:cNvPr>
            <p:cNvGrpSpPr/>
            <p:nvPr/>
          </p:nvGrpSpPr>
          <p:grpSpPr>
            <a:xfrm>
              <a:off x="385582" y="3388724"/>
              <a:ext cx="2357654" cy="1563217"/>
              <a:chOff x="733677" y="3114296"/>
              <a:chExt cx="2643085" cy="1752469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1988752-EDE3-72B4-B150-BE974E55C82C}"/>
                  </a:ext>
                </a:extLst>
              </p:cNvPr>
              <p:cNvGrpSpPr/>
              <p:nvPr/>
            </p:nvGrpSpPr>
            <p:grpSpPr>
              <a:xfrm>
                <a:off x="733713" y="3114298"/>
                <a:ext cx="2643049" cy="1752467"/>
                <a:chOff x="3714966" y="2700704"/>
                <a:chExt cx="2548691" cy="1598109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8AC0C455-2234-69A5-F417-9BA8CBCEFA8E}"/>
                    </a:ext>
                  </a:extLst>
                </p:cNvPr>
                <p:cNvSpPr/>
                <p:nvPr/>
              </p:nvSpPr>
              <p:spPr>
                <a:xfrm>
                  <a:off x="3714966" y="2700704"/>
                  <a:ext cx="2548691" cy="865137"/>
                </a:xfrm>
                <a:prstGeom prst="rect">
                  <a:avLst/>
                </a:prstGeom>
                <a:solidFill>
                  <a:srgbClr val="1A62C5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Isosceles Triangle 19">
                  <a:extLst>
                    <a:ext uri="{FF2B5EF4-FFF2-40B4-BE49-F238E27FC236}">
                      <a16:creationId xmlns:a16="http://schemas.microsoft.com/office/drawing/2014/main" id="{D19B4B94-A36C-4985-1D79-B2D72845FB5B}"/>
                    </a:ext>
                  </a:extLst>
                </p:cNvPr>
                <p:cNvSpPr/>
                <p:nvPr/>
              </p:nvSpPr>
              <p:spPr>
                <a:xfrm flipH="1" flipV="1">
                  <a:off x="3793359" y="3622627"/>
                  <a:ext cx="2391898" cy="676186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Star: 5 Points 20">
                  <a:extLst>
                    <a:ext uri="{FF2B5EF4-FFF2-40B4-BE49-F238E27FC236}">
                      <a16:creationId xmlns:a16="http://schemas.microsoft.com/office/drawing/2014/main" id="{CA15BB07-CEDC-E1CA-B2AE-3877B35656F4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6E176D4-BF5A-0F24-2B9F-1B4747506AF9}"/>
                  </a:ext>
                </a:extLst>
              </p:cNvPr>
              <p:cNvGrpSpPr/>
              <p:nvPr/>
            </p:nvGrpSpPr>
            <p:grpSpPr>
              <a:xfrm>
                <a:off x="733677" y="3114296"/>
                <a:ext cx="2643067" cy="1752468"/>
                <a:chOff x="3667754" y="2615060"/>
                <a:chExt cx="2643067" cy="1752468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F227B9D6-DFED-1D90-5555-C9826DFF4026}"/>
                    </a:ext>
                  </a:extLst>
                </p:cNvPr>
                <p:cNvSpPr/>
                <p:nvPr/>
              </p:nvSpPr>
              <p:spPr>
                <a:xfrm>
                  <a:off x="3667772" y="2615060"/>
                  <a:ext cx="2643049" cy="948699"/>
                </a:xfrm>
                <a:prstGeom prst="rect">
                  <a:avLst/>
                </a:prstGeom>
                <a:solidFill>
                  <a:srgbClr val="1757CF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" name="Isosceles Triangle 16">
                  <a:extLst>
                    <a:ext uri="{FF2B5EF4-FFF2-40B4-BE49-F238E27FC236}">
                      <a16:creationId xmlns:a16="http://schemas.microsoft.com/office/drawing/2014/main" id="{991FAD0C-285A-1F9A-9966-B69FA2BEDE0B}"/>
                    </a:ext>
                  </a:extLst>
                </p:cNvPr>
                <p:cNvSpPr/>
                <p:nvPr/>
              </p:nvSpPr>
              <p:spPr>
                <a:xfrm flipH="1" flipV="1">
                  <a:off x="3667754" y="3563757"/>
                  <a:ext cx="2643066" cy="803771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Star: 5 Points 17">
                  <a:extLst>
                    <a:ext uri="{FF2B5EF4-FFF2-40B4-BE49-F238E27FC236}">
                      <a16:creationId xmlns:a16="http://schemas.microsoft.com/office/drawing/2014/main" id="{C3335B06-69A4-415B-B8EB-1B6463F98098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1FE5405-516A-C654-D8A3-E3390D26FFE1}"/>
                </a:ext>
              </a:extLst>
            </p:cNvPr>
            <p:cNvSpPr txBox="1"/>
            <p:nvPr/>
          </p:nvSpPr>
          <p:spPr>
            <a:xfrm>
              <a:off x="-161201" y="3388855"/>
              <a:ext cx="3414213" cy="861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3000" b="1">
                  <a:latin typeface="SVN-Monday" pitchFamily="50" charset="0"/>
                  <a:cs typeface="Arial" panose="020B0604020202020204" pitchFamily="34" charset="0"/>
                </a:defRPr>
              </a:lvl1pPr>
            </a:lstStyle>
            <a:p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Nghiên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cứu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, </a:t>
              </a:r>
            </a:p>
            <a:p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đề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xuất</a:t>
              </a:r>
              <a:endPara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Swiss 721 Black Condensed" panose="02000500000000000000" pitchFamily="2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01EF1EE-76E8-4B0D-FF2B-7F5D7157D4FC}"/>
              </a:ext>
            </a:extLst>
          </p:cNvPr>
          <p:cNvGrpSpPr/>
          <p:nvPr/>
        </p:nvGrpSpPr>
        <p:grpSpPr>
          <a:xfrm>
            <a:off x="4261411" y="2606047"/>
            <a:ext cx="7218631" cy="996203"/>
            <a:chOff x="5036024" y="2600186"/>
            <a:chExt cx="6754607" cy="996203"/>
          </a:xfrm>
        </p:grpSpPr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07E5D7A5-8D1F-9F76-AA7F-A92F15A53A61}"/>
                </a:ext>
              </a:extLst>
            </p:cNvPr>
            <p:cNvSpPr/>
            <p:nvPr/>
          </p:nvSpPr>
          <p:spPr>
            <a:xfrm flipV="1">
              <a:off x="5036024" y="2600186"/>
              <a:ext cx="6444018" cy="996203"/>
            </a:xfrm>
            <a:custGeom>
              <a:avLst/>
              <a:gdLst>
                <a:gd name="connsiteX0" fmla="*/ 0 w 6444018"/>
                <a:gd name="connsiteY0" fmla="*/ 0 h 982555"/>
                <a:gd name="connsiteX1" fmla="*/ 6444018 w 6444018"/>
                <a:gd name="connsiteY1" fmla="*/ 0 h 982555"/>
                <a:gd name="connsiteX2" fmla="*/ 6444018 w 6444018"/>
                <a:gd name="connsiteY2" fmla="*/ 982555 h 982555"/>
                <a:gd name="connsiteX3" fmla="*/ 0 w 6444018"/>
                <a:gd name="connsiteY3" fmla="*/ 982555 h 982555"/>
                <a:gd name="connsiteX4" fmla="*/ 0 w 6444018"/>
                <a:gd name="connsiteY4" fmla="*/ 0 h 982555"/>
                <a:gd name="connsiteX0" fmla="*/ 0 w 6444018"/>
                <a:gd name="connsiteY0" fmla="*/ 0 h 996203"/>
                <a:gd name="connsiteX1" fmla="*/ 6444018 w 6444018"/>
                <a:gd name="connsiteY1" fmla="*/ 0 h 996203"/>
                <a:gd name="connsiteX2" fmla="*/ 6444018 w 6444018"/>
                <a:gd name="connsiteY2" fmla="*/ 982555 h 996203"/>
                <a:gd name="connsiteX3" fmla="*/ 1078173 w 6444018"/>
                <a:gd name="connsiteY3" fmla="*/ 996203 h 996203"/>
                <a:gd name="connsiteX4" fmla="*/ 0 w 6444018"/>
                <a:gd name="connsiteY4" fmla="*/ 0 h 99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018" h="996203">
                  <a:moveTo>
                    <a:pt x="0" y="0"/>
                  </a:moveTo>
                  <a:lnTo>
                    <a:pt x="6444018" y="0"/>
                  </a:lnTo>
                  <a:lnTo>
                    <a:pt x="6444018" y="982555"/>
                  </a:lnTo>
                  <a:lnTo>
                    <a:pt x="1078173" y="9962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93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95544FE-F82D-EAD6-E6EA-1CD1C828A929}"/>
                </a:ext>
              </a:extLst>
            </p:cNvPr>
            <p:cNvGrpSpPr/>
            <p:nvPr/>
          </p:nvGrpSpPr>
          <p:grpSpPr>
            <a:xfrm>
              <a:off x="10548095" y="2615305"/>
              <a:ext cx="1242536" cy="981083"/>
              <a:chOff x="10548095" y="2615305"/>
              <a:chExt cx="1242536" cy="981083"/>
            </a:xfrm>
          </p:grpSpPr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A4F36031-0642-4F44-5278-A4958CBBA128}"/>
                  </a:ext>
                </a:extLst>
              </p:cNvPr>
              <p:cNvSpPr/>
              <p:nvPr/>
            </p:nvSpPr>
            <p:spPr>
              <a:xfrm>
                <a:off x="10548095" y="2615305"/>
                <a:ext cx="1219364" cy="981083"/>
              </a:xfrm>
              <a:prstGeom prst="hexagon">
                <a:avLst/>
              </a:prstGeom>
              <a:solidFill>
                <a:srgbClr val="C96F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E250F749-1088-AD96-DDC8-C7843BBBA7F2}"/>
                  </a:ext>
                </a:extLst>
              </p:cNvPr>
              <p:cNvSpPr/>
              <p:nvPr/>
            </p:nvSpPr>
            <p:spPr>
              <a:xfrm>
                <a:off x="10814205" y="2735765"/>
                <a:ext cx="976426" cy="774139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1" name="Graphic 30" descr="Lightbulb with solid fill">
                <a:extLst>
                  <a:ext uri="{FF2B5EF4-FFF2-40B4-BE49-F238E27FC236}">
                    <a16:creationId xmlns:a16="http://schemas.microsoft.com/office/drawing/2014/main" id="{EBB48BE6-0A2E-90E8-03BD-25282B4C24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943275" y="2782596"/>
                <a:ext cx="680475" cy="680475"/>
              </a:xfrm>
              <a:prstGeom prst="rect">
                <a:avLst/>
              </a:prstGeom>
            </p:spPr>
          </p:pic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662ACD6-D64C-89D4-642C-82D30C3DA212}"/>
              </a:ext>
            </a:extLst>
          </p:cNvPr>
          <p:cNvGrpSpPr/>
          <p:nvPr/>
        </p:nvGrpSpPr>
        <p:grpSpPr>
          <a:xfrm>
            <a:off x="4261411" y="4730222"/>
            <a:ext cx="7218631" cy="996203"/>
            <a:chOff x="5036024" y="4724361"/>
            <a:chExt cx="6754607" cy="99620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9A20A45-378E-3845-C244-49DDF4C9BC7D}"/>
                </a:ext>
              </a:extLst>
            </p:cNvPr>
            <p:cNvGrpSpPr/>
            <p:nvPr/>
          </p:nvGrpSpPr>
          <p:grpSpPr>
            <a:xfrm flipV="1">
              <a:off x="5036024" y="4724361"/>
              <a:ext cx="6754607" cy="996203"/>
              <a:chOff x="5036024" y="2600186"/>
              <a:chExt cx="6754607" cy="996203"/>
            </a:xfrm>
          </p:grpSpPr>
          <p:sp>
            <p:nvSpPr>
              <p:cNvPr id="33" name="Rectangle 31">
                <a:extLst>
                  <a:ext uri="{FF2B5EF4-FFF2-40B4-BE49-F238E27FC236}">
                    <a16:creationId xmlns:a16="http://schemas.microsoft.com/office/drawing/2014/main" id="{D39C2097-9975-63D3-9E53-2CE462D0C6D1}"/>
                  </a:ext>
                </a:extLst>
              </p:cNvPr>
              <p:cNvSpPr/>
              <p:nvPr/>
            </p:nvSpPr>
            <p:spPr>
              <a:xfrm flipV="1">
                <a:off x="5036024" y="2600186"/>
                <a:ext cx="6444018" cy="996203"/>
              </a:xfrm>
              <a:custGeom>
                <a:avLst/>
                <a:gdLst>
                  <a:gd name="connsiteX0" fmla="*/ 0 w 6444018"/>
                  <a:gd name="connsiteY0" fmla="*/ 0 h 982555"/>
                  <a:gd name="connsiteX1" fmla="*/ 6444018 w 6444018"/>
                  <a:gd name="connsiteY1" fmla="*/ 0 h 982555"/>
                  <a:gd name="connsiteX2" fmla="*/ 6444018 w 6444018"/>
                  <a:gd name="connsiteY2" fmla="*/ 982555 h 982555"/>
                  <a:gd name="connsiteX3" fmla="*/ 0 w 6444018"/>
                  <a:gd name="connsiteY3" fmla="*/ 982555 h 982555"/>
                  <a:gd name="connsiteX4" fmla="*/ 0 w 6444018"/>
                  <a:gd name="connsiteY4" fmla="*/ 0 h 982555"/>
                  <a:gd name="connsiteX0" fmla="*/ 0 w 6444018"/>
                  <a:gd name="connsiteY0" fmla="*/ 0 h 996203"/>
                  <a:gd name="connsiteX1" fmla="*/ 6444018 w 6444018"/>
                  <a:gd name="connsiteY1" fmla="*/ 0 h 996203"/>
                  <a:gd name="connsiteX2" fmla="*/ 6444018 w 6444018"/>
                  <a:gd name="connsiteY2" fmla="*/ 982555 h 996203"/>
                  <a:gd name="connsiteX3" fmla="*/ 1078173 w 6444018"/>
                  <a:gd name="connsiteY3" fmla="*/ 996203 h 996203"/>
                  <a:gd name="connsiteX4" fmla="*/ 0 w 6444018"/>
                  <a:gd name="connsiteY4" fmla="*/ 0 h 996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44018" h="996203">
                    <a:moveTo>
                      <a:pt x="0" y="0"/>
                    </a:moveTo>
                    <a:lnTo>
                      <a:pt x="6444018" y="0"/>
                    </a:lnTo>
                    <a:lnTo>
                      <a:pt x="6444018" y="982555"/>
                    </a:lnTo>
                    <a:lnTo>
                      <a:pt x="1078173" y="9962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2B96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C8A7CCA0-878B-9367-F014-60676ED69929}"/>
                  </a:ext>
                </a:extLst>
              </p:cNvPr>
              <p:cNvGrpSpPr/>
              <p:nvPr/>
            </p:nvGrpSpPr>
            <p:grpSpPr>
              <a:xfrm>
                <a:off x="10548095" y="2615305"/>
                <a:ext cx="1242536" cy="981083"/>
                <a:chOff x="10548095" y="2615305"/>
                <a:chExt cx="1242536" cy="981083"/>
              </a:xfrm>
            </p:grpSpPr>
            <p:sp>
              <p:nvSpPr>
                <p:cNvPr id="35" name="Hexagon 34">
                  <a:extLst>
                    <a:ext uri="{FF2B5EF4-FFF2-40B4-BE49-F238E27FC236}">
                      <a16:creationId xmlns:a16="http://schemas.microsoft.com/office/drawing/2014/main" id="{E5D97C7A-A2F5-929B-21CA-8F8631FD1566}"/>
                    </a:ext>
                  </a:extLst>
                </p:cNvPr>
                <p:cNvSpPr/>
                <p:nvPr/>
              </p:nvSpPr>
              <p:spPr>
                <a:xfrm>
                  <a:off x="10548095" y="2615305"/>
                  <a:ext cx="1219364" cy="981083"/>
                </a:xfrm>
                <a:prstGeom prst="hexagon">
                  <a:avLst/>
                </a:prstGeom>
                <a:solidFill>
                  <a:srgbClr val="7E9445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Hexagon 35">
                  <a:extLst>
                    <a:ext uri="{FF2B5EF4-FFF2-40B4-BE49-F238E27FC236}">
                      <a16:creationId xmlns:a16="http://schemas.microsoft.com/office/drawing/2014/main" id="{B80AFD50-3AAE-3832-8149-BFECC302D191}"/>
                    </a:ext>
                  </a:extLst>
                </p:cNvPr>
                <p:cNvSpPr/>
                <p:nvPr/>
              </p:nvSpPr>
              <p:spPr>
                <a:xfrm>
                  <a:off x="10814205" y="2735765"/>
                  <a:ext cx="976426" cy="774139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38" name="Graphic 37" descr="Hourglass 60% with solid fill">
              <a:extLst>
                <a:ext uri="{FF2B5EF4-FFF2-40B4-BE49-F238E27FC236}">
                  <a16:creationId xmlns:a16="http://schemas.microsoft.com/office/drawing/2014/main" id="{A6E72633-E7B1-8351-6455-02F442BFC5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001536" y="4921580"/>
              <a:ext cx="601764" cy="601764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211F2D2-2EA1-3E46-300A-BFCA6AF3CB40}"/>
              </a:ext>
            </a:extLst>
          </p:cNvPr>
          <p:cNvGrpSpPr/>
          <p:nvPr/>
        </p:nvGrpSpPr>
        <p:grpSpPr>
          <a:xfrm>
            <a:off x="3804018" y="3663537"/>
            <a:ext cx="7326904" cy="1005398"/>
            <a:chOff x="4610545" y="3657676"/>
            <a:chExt cx="6830966" cy="100539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1C48F48-E583-B4A8-3B45-B289B634D324}"/>
                </a:ext>
              </a:extLst>
            </p:cNvPr>
            <p:cNvGrpSpPr/>
            <p:nvPr/>
          </p:nvGrpSpPr>
          <p:grpSpPr>
            <a:xfrm>
              <a:off x="4610545" y="3657676"/>
              <a:ext cx="6830966" cy="1005398"/>
              <a:chOff x="4610545" y="3657676"/>
              <a:chExt cx="6830966" cy="1005398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57B8A36-072A-191F-9F21-56CB4667D693}"/>
                  </a:ext>
                </a:extLst>
              </p:cNvPr>
              <p:cNvGrpSpPr/>
              <p:nvPr/>
            </p:nvGrpSpPr>
            <p:grpSpPr>
              <a:xfrm>
                <a:off x="4610545" y="3657676"/>
                <a:ext cx="6567744" cy="1005398"/>
                <a:chOff x="4610545" y="3429000"/>
                <a:chExt cx="6567744" cy="1005398"/>
              </a:xfrm>
              <a:solidFill>
                <a:srgbClr val="4CC1EF"/>
              </a:solidFill>
            </p:grpSpPr>
            <p:sp>
              <p:nvSpPr>
                <p:cNvPr id="23" name="Flowchart: Off-page Connector 22">
                  <a:extLst>
                    <a:ext uri="{FF2B5EF4-FFF2-40B4-BE49-F238E27FC236}">
                      <a16:creationId xmlns:a16="http://schemas.microsoft.com/office/drawing/2014/main" id="{90D70275-63D0-F62F-E537-95F384987BC1}"/>
                    </a:ext>
                  </a:extLst>
                </p:cNvPr>
                <p:cNvSpPr/>
                <p:nvPr/>
              </p:nvSpPr>
              <p:spPr>
                <a:xfrm rot="5400000">
                  <a:off x="5117780" y="2921765"/>
                  <a:ext cx="1005397" cy="2019868"/>
                </a:xfrm>
                <a:prstGeom prst="flowChartOffpage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BD22D137-6EC1-76A5-1C0A-568FDE3755E9}"/>
                    </a:ext>
                  </a:extLst>
                </p:cNvPr>
                <p:cNvSpPr/>
                <p:nvPr/>
              </p:nvSpPr>
              <p:spPr>
                <a:xfrm>
                  <a:off x="6619164" y="3429000"/>
                  <a:ext cx="4559125" cy="100539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FB37BC52-C7F3-7E21-E269-47CE5DB74057}"/>
                  </a:ext>
                </a:extLst>
              </p:cNvPr>
              <p:cNvGrpSpPr/>
              <p:nvPr/>
            </p:nvGrpSpPr>
            <p:grpSpPr>
              <a:xfrm>
                <a:off x="10178929" y="3657676"/>
                <a:ext cx="1262582" cy="996203"/>
                <a:chOff x="10178929" y="3657676"/>
                <a:chExt cx="1262582" cy="996203"/>
              </a:xfrm>
            </p:grpSpPr>
            <p:sp>
              <p:nvSpPr>
                <p:cNvPr id="41" name="Hexagon 40">
                  <a:extLst>
                    <a:ext uri="{FF2B5EF4-FFF2-40B4-BE49-F238E27FC236}">
                      <a16:creationId xmlns:a16="http://schemas.microsoft.com/office/drawing/2014/main" id="{CFD36C58-4F47-24E2-BEED-23D2A3C22112}"/>
                    </a:ext>
                  </a:extLst>
                </p:cNvPr>
                <p:cNvSpPr/>
                <p:nvPr/>
              </p:nvSpPr>
              <p:spPr>
                <a:xfrm>
                  <a:off x="10178929" y="3657676"/>
                  <a:ext cx="1242536" cy="996203"/>
                </a:xfrm>
                <a:prstGeom prst="hexagon">
                  <a:avLst/>
                </a:prstGeom>
                <a:solidFill>
                  <a:srgbClr val="13A1D9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Hexagon 41">
                  <a:extLst>
                    <a:ext uri="{FF2B5EF4-FFF2-40B4-BE49-F238E27FC236}">
                      <a16:creationId xmlns:a16="http://schemas.microsoft.com/office/drawing/2014/main" id="{DABACCD2-A9EC-1382-8586-3A97D5A713BA}"/>
                    </a:ext>
                  </a:extLst>
                </p:cNvPr>
                <p:cNvSpPr/>
                <p:nvPr/>
              </p:nvSpPr>
              <p:spPr>
                <a:xfrm>
                  <a:off x="10445039" y="3778210"/>
                  <a:ext cx="996472" cy="780708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46" name="Graphic 45" descr="Magnifying glass with solid fill">
              <a:extLst>
                <a:ext uri="{FF2B5EF4-FFF2-40B4-BE49-F238E27FC236}">
                  <a16:creationId xmlns:a16="http://schemas.microsoft.com/office/drawing/2014/main" id="{CC20E9AA-E659-E506-F373-DF372C5B8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623690" y="3848979"/>
              <a:ext cx="639170" cy="639170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AA896BAF-43C9-90E0-7DD9-51E18E07E6D8}"/>
              </a:ext>
            </a:extLst>
          </p:cNvPr>
          <p:cNvSpPr txBox="1">
            <a:spLocks/>
          </p:cNvSpPr>
          <p:nvPr/>
        </p:nvSpPr>
        <p:spPr>
          <a:xfrm>
            <a:off x="4863285" y="2804787"/>
            <a:ext cx="4823391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SzPct val="70000"/>
              <a:buFont typeface="Wingdings" panose="05000000000000000000" pitchFamily="2" charset="2"/>
              <a:buChar char="ü"/>
            </a:pP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Với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 BCH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Đoàn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Trường</a:t>
            </a:r>
            <a:endParaRPr lang="en-US" sz="3500" b="1" dirty="0">
              <a:latin typeface="VNF-Aire Roman St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0A90F8-B6BB-FE19-3178-4531DB2F2019}"/>
              </a:ext>
            </a:extLst>
          </p:cNvPr>
          <p:cNvSpPr txBox="1"/>
          <p:nvPr/>
        </p:nvSpPr>
        <p:spPr>
          <a:xfrm>
            <a:off x="4837540" y="3805405"/>
            <a:ext cx="4188421" cy="709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571500" indent="-571500">
              <a:lnSpc>
                <a:spcPct val="90000"/>
              </a:lnSpc>
              <a:spcBef>
                <a:spcPct val="0"/>
              </a:spcBef>
              <a:buSzPct val="70000"/>
              <a:buFont typeface="Wingdings" panose="05000000000000000000" pitchFamily="2" charset="2"/>
              <a:buChar char="v"/>
              <a:defRPr sz="4000" b="1">
                <a:latin typeface="VNF-Aire Roman Std" panose="020000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3500" dirty="0" err="1"/>
              <a:t>Với</a:t>
            </a:r>
            <a:r>
              <a:rPr lang="en-US" sz="3500" dirty="0"/>
              <a:t> chi </a:t>
            </a:r>
            <a:r>
              <a:rPr lang="en-US" sz="3500" dirty="0" err="1"/>
              <a:t>bộ</a:t>
            </a:r>
            <a:r>
              <a:rPr lang="en-US" sz="3500" dirty="0"/>
              <a:t>/khoa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92D27B0-BDF0-CC22-6A9F-67990AD1F551}"/>
              </a:ext>
            </a:extLst>
          </p:cNvPr>
          <p:cNvSpPr txBox="1"/>
          <p:nvPr/>
        </p:nvSpPr>
        <p:spPr>
          <a:xfrm>
            <a:off x="4963178" y="4881401"/>
            <a:ext cx="6114196" cy="749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571500" indent="-571500">
              <a:lnSpc>
                <a:spcPct val="90000"/>
              </a:lnSpc>
              <a:spcBef>
                <a:spcPct val="0"/>
              </a:spcBef>
              <a:buSzPct val="70000"/>
              <a:buFont typeface="Wingdings" panose="05000000000000000000" pitchFamily="2" charset="2"/>
              <a:buChar char="v"/>
              <a:defRPr sz="4000" b="1">
                <a:latin typeface="VNF-Aire Roman Std" panose="020000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3500" dirty="0" err="1"/>
              <a:t>Với</a:t>
            </a:r>
            <a:r>
              <a:rPr lang="en-US" sz="3500" dirty="0"/>
              <a:t> </a:t>
            </a:r>
            <a:r>
              <a:rPr lang="en-US" sz="3500" dirty="0" err="1"/>
              <a:t>các</a:t>
            </a:r>
            <a:r>
              <a:rPr lang="en-US" sz="3500" dirty="0"/>
              <a:t> </a:t>
            </a:r>
            <a:r>
              <a:rPr lang="en-US" sz="3500" dirty="0" err="1"/>
              <a:t>đối</a:t>
            </a:r>
            <a:r>
              <a:rPr lang="en-US" sz="3500" dirty="0"/>
              <a:t> </a:t>
            </a:r>
            <a:r>
              <a:rPr lang="en-US" sz="3500" dirty="0" err="1"/>
              <a:t>tượng</a:t>
            </a:r>
            <a:r>
              <a:rPr lang="en-US" sz="3500" dirty="0"/>
              <a:t> </a:t>
            </a:r>
            <a:r>
              <a:rPr lang="en-US" sz="3500" dirty="0" err="1"/>
              <a:t>khác</a:t>
            </a:r>
            <a:endParaRPr lang="en-US" sz="3500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1A5FDED-FD6E-482D-B286-9929D5393C76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63" name="Rectangle 14">
              <a:extLst>
                <a:ext uri="{FF2B5EF4-FFF2-40B4-BE49-F238E27FC236}">
                  <a16:creationId xmlns:a16="http://schemas.microsoft.com/office/drawing/2014/main" id="{8E86E35A-D1A7-4D72-80F0-7A77E6C6EF77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14">
              <a:extLst>
                <a:ext uri="{FF2B5EF4-FFF2-40B4-BE49-F238E27FC236}">
                  <a16:creationId xmlns:a16="http://schemas.microsoft.com/office/drawing/2014/main" id="{DDEAE780-1114-404F-AA6B-CFDA3FE5F2A6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6" name="Picture 65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237FAFD8-0C69-4FD4-9BA4-04AB5BDA890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2D70CCF7-F7F1-431F-AA02-FFCA5F1E0101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D965A9B4-F3D4-4460-B406-96C0218E5BC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854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318DAFF-1AB1-8162-C7B4-BA6CE2D70C7F}"/>
              </a:ext>
            </a:extLst>
          </p:cNvPr>
          <p:cNvSpPr txBox="1">
            <a:spLocks/>
          </p:cNvSpPr>
          <p:nvPr/>
        </p:nvSpPr>
        <p:spPr>
          <a:xfrm>
            <a:off x="711958" y="968918"/>
            <a:ext cx="10768084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NHIỆM VỤ CỦA BAN CHẤP HÀNH LIÊN CHI ĐOÀN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5B008B-77EF-617F-F767-0F380B91A755}"/>
              </a:ext>
            </a:extLst>
          </p:cNvPr>
          <p:cNvSpPr txBox="1"/>
          <p:nvPr/>
        </p:nvSpPr>
        <p:spPr>
          <a:xfrm>
            <a:off x="401369" y="2762594"/>
            <a:ext cx="2643049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500" b="1" dirty="0" err="1">
                <a:latin typeface="UTM Swiss 721 Black Condensed" panose="02000500000000000000" pitchFamily="2" charset="0"/>
                <a:cs typeface="Arial" panose="020B0604020202020204" pitchFamily="34" charset="0"/>
              </a:rPr>
              <a:t>Nhiệm</a:t>
            </a:r>
            <a:r>
              <a:rPr lang="en-US" sz="3500" b="1" dirty="0">
                <a:latin typeface="UTM Swiss 721 Black Condensed" panose="020005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UTM Swiss 721 Black Condensed" panose="02000500000000000000" pitchFamily="2" charset="0"/>
                <a:cs typeface="Arial" panose="020B0604020202020204" pitchFamily="34" charset="0"/>
              </a:rPr>
              <a:t>vụ</a:t>
            </a:r>
            <a:r>
              <a:rPr lang="en-US" sz="3500" b="1" dirty="0">
                <a:latin typeface="UTM Swiss 721 Black Condensed" panose="02000500000000000000" pitchFamily="2" charset="0"/>
                <a:cs typeface="Arial" panose="020B0604020202020204" pitchFamily="34" charset="0"/>
              </a:rPr>
              <a:t> 2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50E994-1A06-DA49-5C91-DB3688A9D2C1}"/>
              </a:ext>
            </a:extLst>
          </p:cNvPr>
          <p:cNvGrpSpPr/>
          <p:nvPr/>
        </p:nvGrpSpPr>
        <p:grpSpPr>
          <a:xfrm>
            <a:off x="15787" y="3509904"/>
            <a:ext cx="3414213" cy="1563217"/>
            <a:chOff x="-161201" y="3388724"/>
            <a:chExt cx="3414213" cy="156321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C6A64A2-5FF2-0C00-5ADE-033E3561646F}"/>
                </a:ext>
              </a:extLst>
            </p:cNvPr>
            <p:cNvGrpSpPr/>
            <p:nvPr/>
          </p:nvGrpSpPr>
          <p:grpSpPr>
            <a:xfrm>
              <a:off x="385582" y="3388724"/>
              <a:ext cx="2357654" cy="1563217"/>
              <a:chOff x="733677" y="3114296"/>
              <a:chExt cx="2643085" cy="1752469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1988752-EDE3-72B4-B150-BE974E55C82C}"/>
                  </a:ext>
                </a:extLst>
              </p:cNvPr>
              <p:cNvGrpSpPr/>
              <p:nvPr/>
            </p:nvGrpSpPr>
            <p:grpSpPr>
              <a:xfrm>
                <a:off x="733713" y="3114298"/>
                <a:ext cx="2643049" cy="1752467"/>
                <a:chOff x="3714966" y="2700704"/>
                <a:chExt cx="2548691" cy="1598109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8AC0C455-2234-69A5-F417-9BA8CBCEFA8E}"/>
                    </a:ext>
                  </a:extLst>
                </p:cNvPr>
                <p:cNvSpPr/>
                <p:nvPr/>
              </p:nvSpPr>
              <p:spPr>
                <a:xfrm>
                  <a:off x="3714966" y="2700704"/>
                  <a:ext cx="2548691" cy="865137"/>
                </a:xfrm>
                <a:prstGeom prst="rect">
                  <a:avLst/>
                </a:prstGeom>
                <a:solidFill>
                  <a:srgbClr val="1A62C5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Isosceles Triangle 19">
                  <a:extLst>
                    <a:ext uri="{FF2B5EF4-FFF2-40B4-BE49-F238E27FC236}">
                      <a16:creationId xmlns:a16="http://schemas.microsoft.com/office/drawing/2014/main" id="{D19B4B94-A36C-4985-1D79-B2D72845FB5B}"/>
                    </a:ext>
                  </a:extLst>
                </p:cNvPr>
                <p:cNvSpPr/>
                <p:nvPr/>
              </p:nvSpPr>
              <p:spPr>
                <a:xfrm flipH="1" flipV="1">
                  <a:off x="3793359" y="3622627"/>
                  <a:ext cx="2391898" cy="676186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Star: 5 Points 20">
                  <a:extLst>
                    <a:ext uri="{FF2B5EF4-FFF2-40B4-BE49-F238E27FC236}">
                      <a16:creationId xmlns:a16="http://schemas.microsoft.com/office/drawing/2014/main" id="{CA15BB07-CEDC-E1CA-B2AE-3877B35656F4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6E176D4-BF5A-0F24-2B9F-1B4747506AF9}"/>
                  </a:ext>
                </a:extLst>
              </p:cNvPr>
              <p:cNvGrpSpPr/>
              <p:nvPr/>
            </p:nvGrpSpPr>
            <p:grpSpPr>
              <a:xfrm>
                <a:off x="733677" y="3114296"/>
                <a:ext cx="2643067" cy="1752468"/>
                <a:chOff x="3667754" y="2615060"/>
                <a:chExt cx="2643067" cy="1752468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F227B9D6-DFED-1D90-5555-C9826DFF4026}"/>
                    </a:ext>
                  </a:extLst>
                </p:cNvPr>
                <p:cNvSpPr/>
                <p:nvPr/>
              </p:nvSpPr>
              <p:spPr>
                <a:xfrm>
                  <a:off x="3667772" y="2615060"/>
                  <a:ext cx="2643049" cy="948699"/>
                </a:xfrm>
                <a:prstGeom prst="rect">
                  <a:avLst/>
                </a:prstGeom>
                <a:solidFill>
                  <a:srgbClr val="1757CF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" name="Isosceles Triangle 16">
                  <a:extLst>
                    <a:ext uri="{FF2B5EF4-FFF2-40B4-BE49-F238E27FC236}">
                      <a16:creationId xmlns:a16="http://schemas.microsoft.com/office/drawing/2014/main" id="{991FAD0C-285A-1F9A-9966-B69FA2BEDE0B}"/>
                    </a:ext>
                  </a:extLst>
                </p:cNvPr>
                <p:cNvSpPr/>
                <p:nvPr/>
              </p:nvSpPr>
              <p:spPr>
                <a:xfrm flipH="1" flipV="1">
                  <a:off x="3667754" y="3563757"/>
                  <a:ext cx="2643066" cy="803771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Star: 5 Points 17">
                  <a:extLst>
                    <a:ext uri="{FF2B5EF4-FFF2-40B4-BE49-F238E27FC236}">
                      <a16:creationId xmlns:a16="http://schemas.microsoft.com/office/drawing/2014/main" id="{C3335B06-69A4-415B-B8EB-1B6463F98098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1FE5405-516A-C654-D8A3-E3390D26FFE1}"/>
                </a:ext>
              </a:extLst>
            </p:cNvPr>
            <p:cNvSpPr txBox="1"/>
            <p:nvPr/>
          </p:nvSpPr>
          <p:spPr>
            <a:xfrm>
              <a:off x="-161201" y="3388855"/>
              <a:ext cx="3414213" cy="8617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3000" b="1">
                  <a:latin typeface="SVN-Monday" pitchFamily="50" charset="0"/>
                  <a:cs typeface="Arial" panose="020B0604020202020204" pitchFamily="34" charset="0"/>
                </a:defRPr>
              </a:lvl1pPr>
            </a:lstStyle>
            <a:p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Hướng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dẫn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, </a:t>
              </a:r>
            </a:p>
            <a:p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kiểm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tra</a:t>
              </a:r>
              <a:endPara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Swiss 721 Black Condensed" panose="02000500000000000000" pitchFamily="2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01EF1EE-76E8-4B0D-FF2B-7F5D7157D4FC}"/>
              </a:ext>
            </a:extLst>
          </p:cNvPr>
          <p:cNvGrpSpPr/>
          <p:nvPr/>
        </p:nvGrpSpPr>
        <p:grpSpPr>
          <a:xfrm>
            <a:off x="4261411" y="2606047"/>
            <a:ext cx="7218631" cy="996203"/>
            <a:chOff x="5036024" y="2600186"/>
            <a:chExt cx="6754607" cy="996203"/>
          </a:xfrm>
        </p:grpSpPr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07E5D7A5-8D1F-9F76-AA7F-A92F15A53A61}"/>
                </a:ext>
              </a:extLst>
            </p:cNvPr>
            <p:cNvSpPr/>
            <p:nvPr/>
          </p:nvSpPr>
          <p:spPr>
            <a:xfrm flipV="1">
              <a:off x="5036024" y="2600186"/>
              <a:ext cx="6444018" cy="996203"/>
            </a:xfrm>
            <a:custGeom>
              <a:avLst/>
              <a:gdLst>
                <a:gd name="connsiteX0" fmla="*/ 0 w 6444018"/>
                <a:gd name="connsiteY0" fmla="*/ 0 h 982555"/>
                <a:gd name="connsiteX1" fmla="*/ 6444018 w 6444018"/>
                <a:gd name="connsiteY1" fmla="*/ 0 h 982555"/>
                <a:gd name="connsiteX2" fmla="*/ 6444018 w 6444018"/>
                <a:gd name="connsiteY2" fmla="*/ 982555 h 982555"/>
                <a:gd name="connsiteX3" fmla="*/ 0 w 6444018"/>
                <a:gd name="connsiteY3" fmla="*/ 982555 h 982555"/>
                <a:gd name="connsiteX4" fmla="*/ 0 w 6444018"/>
                <a:gd name="connsiteY4" fmla="*/ 0 h 982555"/>
                <a:gd name="connsiteX0" fmla="*/ 0 w 6444018"/>
                <a:gd name="connsiteY0" fmla="*/ 0 h 996203"/>
                <a:gd name="connsiteX1" fmla="*/ 6444018 w 6444018"/>
                <a:gd name="connsiteY1" fmla="*/ 0 h 996203"/>
                <a:gd name="connsiteX2" fmla="*/ 6444018 w 6444018"/>
                <a:gd name="connsiteY2" fmla="*/ 982555 h 996203"/>
                <a:gd name="connsiteX3" fmla="*/ 1078173 w 6444018"/>
                <a:gd name="connsiteY3" fmla="*/ 996203 h 996203"/>
                <a:gd name="connsiteX4" fmla="*/ 0 w 6444018"/>
                <a:gd name="connsiteY4" fmla="*/ 0 h 99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018" h="996203">
                  <a:moveTo>
                    <a:pt x="0" y="0"/>
                  </a:moveTo>
                  <a:lnTo>
                    <a:pt x="6444018" y="0"/>
                  </a:lnTo>
                  <a:lnTo>
                    <a:pt x="6444018" y="982555"/>
                  </a:lnTo>
                  <a:lnTo>
                    <a:pt x="1078173" y="9962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93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95544FE-F82D-EAD6-E6EA-1CD1C828A929}"/>
                </a:ext>
              </a:extLst>
            </p:cNvPr>
            <p:cNvGrpSpPr/>
            <p:nvPr/>
          </p:nvGrpSpPr>
          <p:grpSpPr>
            <a:xfrm>
              <a:off x="10548095" y="2615305"/>
              <a:ext cx="1242536" cy="981083"/>
              <a:chOff x="10548095" y="2615305"/>
              <a:chExt cx="1242536" cy="981083"/>
            </a:xfrm>
          </p:grpSpPr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A4F36031-0642-4F44-5278-A4958CBBA128}"/>
                  </a:ext>
                </a:extLst>
              </p:cNvPr>
              <p:cNvSpPr/>
              <p:nvPr/>
            </p:nvSpPr>
            <p:spPr>
              <a:xfrm>
                <a:off x="10548095" y="2615305"/>
                <a:ext cx="1219364" cy="981083"/>
              </a:xfrm>
              <a:prstGeom prst="hexagon">
                <a:avLst/>
              </a:prstGeom>
              <a:solidFill>
                <a:srgbClr val="C96F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E250F749-1088-AD96-DDC8-C7843BBBA7F2}"/>
                  </a:ext>
                </a:extLst>
              </p:cNvPr>
              <p:cNvSpPr/>
              <p:nvPr/>
            </p:nvSpPr>
            <p:spPr>
              <a:xfrm>
                <a:off x="10814205" y="2735765"/>
                <a:ext cx="976426" cy="774139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1" name="Graphic 30" descr="Lightbulb with solid fill">
                <a:extLst>
                  <a:ext uri="{FF2B5EF4-FFF2-40B4-BE49-F238E27FC236}">
                    <a16:creationId xmlns:a16="http://schemas.microsoft.com/office/drawing/2014/main" id="{EBB48BE6-0A2E-90E8-03BD-25282B4C24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943275" y="2782596"/>
                <a:ext cx="680475" cy="680475"/>
              </a:xfrm>
              <a:prstGeom prst="rect">
                <a:avLst/>
              </a:prstGeom>
            </p:spPr>
          </p:pic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662ACD6-D64C-89D4-642C-82D30C3DA212}"/>
              </a:ext>
            </a:extLst>
          </p:cNvPr>
          <p:cNvGrpSpPr/>
          <p:nvPr/>
        </p:nvGrpSpPr>
        <p:grpSpPr>
          <a:xfrm>
            <a:off x="4261411" y="4730222"/>
            <a:ext cx="7218631" cy="996203"/>
            <a:chOff x="5036024" y="4724361"/>
            <a:chExt cx="6754607" cy="99620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9A20A45-378E-3845-C244-49DDF4C9BC7D}"/>
                </a:ext>
              </a:extLst>
            </p:cNvPr>
            <p:cNvGrpSpPr/>
            <p:nvPr/>
          </p:nvGrpSpPr>
          <p:grpSpPr>
            <a:xfrm flipV="1">
              <a:off x="5036024" y="4724361"/>
              <a:ext cx="6754607" cy="996203"/>
              <a:chOff x="5036024" y="2600186"/>
              <a:chExt cx="6754607" cy="996203"/>
            </a:xfrm>
          </p:grpSpPr>
          <p:sp>
            <p:nvSpPr>
              <p:cNvPr id="33" name="Rectangle 31">
                <a:extLst>
                  <a:ext uri="{FF2B5EF4-FFF2-40B4-BE49-F238E27FC236}">
                    <a16:creationId xmlns:a16="http://schemas.microsoft.com/office/drawing/2014/main" id="{D39C2097-9975-63D3-9E53-2CE462D0C6D1}"/>
                  </a:ext>
                </a:extLst>
              </p:cNvPr>
              <p:cNvSpPr/>
              <p:nvPr/>
            </p:nvSpPr>
            <p:spPr>
              <a:xfrm flipV="1">
                <a:off x="5036024" y="2600186"/>
                <a:ext cx="6444018" cy="996203"/>
              </a:xfrm>
              <a:custGeom>
                <a:avLst/>
                <a:gdLst>
                  <a:gd name="connsiteX0" fmla="*/ 0 w 6444018"/>
                  <a:gd name="connsiteY0" fmla="*/ 0 h 982555"/>
                  <a:gd name="connsiteX1" fmla="*/ 6444018 w 6444018"/>
                  <a:gd name="connsiteY1" fmla="*/ 0 h 982555"/>
                  <a:gd name="connsiteX2" fmla="*/ 6444018 w 6444018"/>
                  <a:gd name="connsiteY2" fmla="*/ 982555 h 982555"/>
                  <a:gd name="connsiteX3" fmla="*/ 0 w 6444018"/>
                  <a:gd name="connsiteY3" fmla="*/ 982555 h 982555"/>
                  <a:gd name="connsiteX4" fmla="*/ 0 w 6444018"/>
                  <a:gd name="connsiteY4" fmla="*/ 0 h 982555"/>
                  <a:gd name="connsiteX0" fmla="*/ 0 w 6444018"/>
                  <a:gd name="connsiteY0" fmla="*/ 0 h 996203"/>
                  <a:gd name="connsiteX1" fmla="*/ 6444018 w 6444018"/>
                  <a:gd name="connsiteY1" fmla="*/ 0 h 996203"/>
                  <a:gd name="connsiteX2" fmla="*/ 6444018 w 6444018"/>
                  <a:gd name="connsiteY2" fmla="*/ 982555 h 996203"/>
                  <a:gd name="connsiteX3" fmla="*/ 1078173 w 6444018"/>
                  <a:gd name="connsiteY3" fmla="*/ 996203 h 996203"/>
                  <a:gd name="connsiteX4" fmla="*/ 0 w 6444018"/>
                  <a:gd name="connsiteY4" fmla="*/ 0 h 996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44018" h="996203">
                    <a:moveTo>
                      <a:pt x="0" y="0"/>
                    </a:moveTo>
                    <a:lnTo>
                      <a:pt x="6444018" y="0"/>
                    </a:lnTo>
                    <a:lnTo>
                      <a:pt x="6444018" y="982555"/>
                    </a:lnTo>
                    <a:lnTo>
                      <a:pt x="1078173" y="9962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2B96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C8A7CCA0-878B-9367-F014-60676ED69929}"/>
                  </a:ext>
                </a:extLst>
              </p:cNvPr>
              <p:cNvGrpSpPr/>
              <p:nvPr/>
            </p:nvGrpSpPr>
            <p:grpSpPr>
              <a:xfrm>
                <a:off x="10548095" y="2615305"/>
                <a:ext cx="1242536" cy="981083"/>
                <a:chOff x="10548095" y="2615305"/>
                <a:chExt cx="1242536" cy="981083"/>
              </a:xfrm>
            </p:grpSpPr>
            <p:sp>
              <p:nvSpPr>
                <p:cNvPr id="35" name="Hexagon 34">
                  <a:extLst>
                    <a:ext uri="{FF2B5EF4-FFF2-40B4-BE49-F238E27FC236}">
                      <a16:creationId xmlns:a16="http://schemas.microsoft.com/office/drawing/2014/main" id="{E5D97C7A-A2F5-929B-21CA-8F8631FD1566}"/>
                    </a:ext>
                  </a:extLst>
                </p:cNvPr>
                <p:cNvSpPr/>
                <p:nvPr/>
              </p:nvSpPr>
              <p:spPr>
                <a:xfrm>
                  <a:off x="10548095" y="2615305"/>
                  <a:ext cx="1219364" cy="981083"/>
                </a:xfrm>
                <a:prstGeom prst="hexagon">
                  <a:avLst/>
                </a:prstGeom>
                <a:solidFill>
                  <a:srgbClr val="7E9445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Hexagon 35">
                  <a:extLst>
                    <a:ext uri="{FF2B5EF4-FFF2-40B4-BE49-F238E27FC236}">
                      <a16:creationId xmlns:a16="http://schemas.microsoft.com/office/drawing/2014/main" id="{B80AFD50-3AAE-3832-8149-BFECC302D191}"/>
                    </a:ext>
                  </a:extLst>
                </p:cNvPr>
                <p:cNvSpPr/>
                <p:nvPr/>
              </p:nvSpPr>
              <p:spPr>
                <a:xfrm>
                  <a:off x="10814205" y="2735765"/>
                  <a:ext cx="976426" cy="774139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38" name="Graphic 37" descr="Hourglass 60% with solid fill">
              <a:extLst>
                <a:ext uri="{FF2B5EF4-FFF2-40B4-BE49-F238E27FC236}">
                  <a16:creationId xmlns:a16="http://schemas.microsoft.com/office/drawing/2014/main" id="{A6E72633-E7B1-8351-6455-02F442BFC5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001536" y="4921580"/>
              <a:ext cx="601764" cy="601764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211F2D2-2EA1-3E46-300A-BFCA6AF3CB40}"/>
              </a:ext>
            </a:extLst>
          </p:cNvPr>
          <p:cNvGrpSpPr/>
          <p:nvPr/>
        </p:nvGrpSpPr>
        <p:grpSpPr>
          <a:xfrm>
            <a:off x="3804018" y="3663537"/>
            <a:ext cx="7326904" cy="1005398"/>
            <a:chOff x="4610545" y="3657676"/>
            <a:chExt cx="6830966" cy="100539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1C48F48-E583-B4A8-3B45-B289B634D324}"/>
                </a:ext>
              </a:extLst>
            </p:cNvPr>
            <p:cNvGrpSpPr/>
            <p:nvPr/>
          </p:nvGrpSpPr>
          <p:grpSpPr>
            <a:xfrm>
              <a:off x="4610545" y="3657676"/>
              <a:ext cx="6830966" cy="1005398"/>
              <a:chOff x="4610545" y="3657676"/>
              <a:chExt cx="6830966" cy="1005398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57B8A36-072A-191F-9F21-56CB4667D693}"/>
                  </a:ext>
                </a:extLst>
              </p:cNvPr>
              <p:cNvGrpSpPr/>
              <p:nvPr/>
            </p:nvGrpSpPr>
            <p:grpSpPr>
              <a:xfrm>
                <a:off x="4610545" y="3657676"/>
                <a:ext cx="6567744" cy="1005398"/>
                <a:chOff x="4610545" y="3429000"/>
                <a:chExt cx="6567744" cy="1005398"/>
              </a:xfrm>
              <a:solidFill>
                <a:srgbClr val="4CC1EF"/>
              </a:solidFill>
            </p:grpSpPr>
            <p:sp>
              <p:nvSpPr>
                <p:cNvPr id="23" name="Flowchart: Off-page Connector 22">
                  <a:extLst>
                    <a:ext uri="{FF2B5EF4-FFF2-40B4-BE49-F238E27FC236}">
                      <a16:creationId xmlns:a16="http://schemas.microsoft.com/office/drawing/2014/main" id="{90D70275-63D0-F62F-E537-95F384987BC1}"/>
                    </a:ext>
                  </a:extLst>
                </p:cNvPr>
                <p:cNvSpPr/>
                <p:nvPr/>
              </p:nvSpPr>
              <p:spPr>
                <a:xfrm rot="5400000">
                  <a:off x="5117780" y="2921765"/>
                  <a:ext cx="1005397" cy="2019868"/>
                </a:xfrm>
                <a:prstGeom prst="flowChartOffpage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BD22D137-6EC1-76A5-1C0A-568FDE3755E9}"/>
                    </a:ext>
                  </a:extLst>
                </p:cNvPr>
                <p:cNvSpPr/>
                <p:nvPr/>
              </p:nvSpPr>
              <p:spPr>
                <a:xfrm>
                  <a:off x="6619164" y="3429000"/>
                  <a:ext cx="4559125" cy="100539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FB37BC52-C7F3-7E21-E269-47CE5DB74057}"/>
                  </a:ext>
                </a:extLst>
              </p:cNvPr>
              <p:cNvGrpSpPr/>
              <p:nvPr/>
            </p:nvGrpSpPr>
            <p:grpSpPr>
              <a:xfrm>
                <a:off x="10178929" y="3657676"/>
                <a:ext cx="1262582" cy="996203"/>
                <a:chOff x="10178929" y="3657676"/>
                <a:chExt cx="1262582" cy="996203"/>
              </a:xfrm>
            </p:grpSpPr>
            <p:sp>
              <p:nvSpPr>
                <p:cNvPr id="41" name="Hexagon 40">
                  <a:extLst>
                    <a:ext uri="{FF2B5EF4-FFF2-40B4-BE49-F238E27FC236}">
                      <a16:creationId xmlns:a16="http://schemas.microsoft.com/office/drawing/2014/main" id="{CFD36C58-4F47-24E2-BEED-23D2A3C22112}"/>
                    </a:ext>
                  </a:extLst>
                </p:cNvPr>
                <p:cNvSpPr/>
                <p:nvPr/>
              </p:nvSpPr>
              <p:spPr>
                <a:xfrm>
                  <a:off x="10178929" y="3657676"/>
                  <a:ext cx="1242536" cy="996203"/>
                </a:xfrm>
                <a:prstGeom prst="hexagon">
                  <a:avLst/>
                </a:prstGeom>
                <a:solidFill>
                  <a:srgbClr val="13A1D9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Hexagon 41">
                  <a:extLst>
                    <a:ext uri="{FF2B5EF4-FFF2-40B4-BE49-F238E27FC236}">
                      <a16:creationId xmlns:a16="http://schemas.microsoft.com/office/drawing/2014/main" id="{DABACCD2-A9EC-1382-8586-3A97D5A713BA}"/>
                    </a:ext>
                  </a:extLst>
                </p:cNvPr>
                <p:cNvSpPr/>
                <p:nvPr/>
              </p:nvSpPr>
              <p:spPr>
                <a:xfrm>
                  <a:off x="10445039" y="3778210"/>
                  <a:ext cx="996472" cy="780708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46" name="Graphic 45" descr="Magnifying glass with solid fill">
              <a:extLst>
                <a:ext uri="{FF2B5EF4-FFF2-40B4-BE49-F238E27FC236}">
                  <a16:creationId xmlns:a16="http://schemas.microsoft.com/office/drawing/2014/main" id="{CC20E9AA-E659-E506-F373-DF372C5B8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623690" y="3848979"/>
              <a:ext cx="639170" cy="639170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AA896BAF-43C9-90E0-7DD9-51E18E07E6D8}"/>
              </a:ext>
            </a:extLst>
          </p:cNvPr>
          <p:cNvSpPr txBox="1">
            <a:spLocks/>
          </p:cNvSpPr>
          <p:nvPr/>
        </p:nvSpPr>
        <p:spPr>
          <a:xfrm>
            <a:off x="4863285" y="2804787"/>
            <a:ext cx="4823391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SzPct val="70000"/>
              <a:buFont typeface="Wingdings" panose="05000000000000000000" pitchFamily="2" charset="2"/>
              <a:buChar char="ü"/>
            </a:pP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Với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 chi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đoàn</a:t>
            </a:r>
            <a:endParaRPr lang="en-US" sz="3500" b="1" dirty="0">
              <a:latin typeface="VNF-Aire Roman St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0A90F8-B6BB-FE19-3178-4531DB2F2019}"/>
              </a:ext>
            </a:extLst>
          </p:cNvPr>
          <p:cNvSpPr txBox="1"/>
          <p:nvPr/>
        </p:nvSpPr>
        <p:spPr>
          <a:xfrm>
            <a:off x="4837540" y="3805405"/>
            <a:ext cx="4188421" cy="709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571500" indent="-571500">
              <a:lnSpc>
                <a:spcPct val="90000"/>
              </a:lnSpc>
              <a:spcBef>
                <a:spcPct val="0"/>
              </a:spcBef>
              <a:buSzPct val="70000"/>
              <a:buFont typeface="Wingdings" panose="05000000000000000000" pitchFamily="2" charset="2"/>
              <a:buChar char="v"/>
              <a:defRPr sz="4000" b="1">
                <a:latin typeface="VNF-Aire Roman Std" panose="020000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3500" dirty="0" err="1"/>
              <a:t>Với</a:t>
            </a:r>
            <a:r>
              <a:rPr lang="en-US" sz="3500" dirty="0"/>
              <a:t> </a:t>
            </a:r>
            <a:r>
              <a:rPr lang="en-US" sz="3500" dirty="0" err="1"/>
              <a:t>câu</a:t>
            </a:r>
            <a:r>
              <a:rPr lang="en-US" sz="3500" dirty="0"/>
              <a:t> </a:t>
            </a:r>
            <a:r>
              <a:rPr lang="en-US" sz="3500" dirty="0" err="1"/>
              <a:t>lạc</a:t>
            </a:r>
            <a:r>
              <a:rPr lang="en-US" sz="3500" dirty="0"/>
              <a:t> </a:t>
            </a:r>
            <a:r>
              <a:rPr lang="en-US" sz="3500" dirty="0" err="1"/>
              <a:t>bộ</a:t>
            </a:r>
            <a:endParaRPr lang="en-US" sz="35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92D27B0-BDF0-CC22-6A9F-67990AD1F551}"/>
              </a:ext>
            </a:extLst>
          </p:cNvPr>
          <p:cNvSpPr txBox="1"/>
          <p:nvPr/>
        </p:nvSpPr>
        <p:spPr>
          <a:xfrm>
            <a:off x="4963178" y="4881401"/>
            <a:ext cx="6114196" cy="749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571500" indent="-571500">
              <a:lnSpc>
                <a:spcPct val="90000"/>
              </a:lnSpc>
              <a:spcBef>
                <a:spcPct val="0"/>
              </a:spcBef>
              <a:buSzPct val="70000"/>
              <a:buFont typeface="Wingdings" panose="05000000000000000000" pitchFamily="2" charset="2"/>
              <a:buChar char="v"/>
              <a:defRPr sz="4000" b="1">
                <a:latin typeface="VNF-Aire Roman Std" panose="020000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3500" dirty="0" err="1"/>
              <a:t>Với</a:t>
            </a:r>
            <a:r>
              <a:rPr lang="en-US" sz="3500" dirty="0"/>
              <a:t> </a:t>
            </a:r>
            <a:r>
              <a:rPr lang="en-US" sz="3500" dirty="0" err="1"/>
              <a:t>đoàn</a:t>
            </a:r>
            <a:r>
              <a:rPr lang="en-US" sz="3500" dirty="0"/>
              <a:t> </a:t>
            </a:r>
            <a:r>
              <a:rPr lang="en-US" sz="3500" dirty="0" err="1"/>
              <a:t>viên</a:t>
            </a:r>
            <a:endParaRPr lang="en-US" sz="3500"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17D1054-997C-4318-86D6-81DC9107944C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06BF7AFD-FB24-42FA-BD29-63AEE921C641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14">
              <a:extLst>
                <a:ext uri="{FF2B5EF4-FFF2-40B4-BE49-F238E27FC236}">
                  <a16:creationId xmlns:a16="http://schemas.microsoft.com/office/drawing/2014/main" id="{24F03670-F613-4411-8C69-69CC8DB5B2FF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Picture 53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DE7E4B09-D1E5-4EC7-9101-B8E530850C4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62303CCF-A020-4E5B-A016-8F52545A8085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FF2D60A-A8F1-4955-8EB0-6D056D12CD8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949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318DAFF-1AB1-8162-C7B4-BA6CE2D70C7F}"/>
              </a:ext>
            </a:extLst>
          </p:cNvPr>
          <p:cNvSpPr txBox="1">
            <a:spLocks/>
          </p:cNvSpPr>
          <p:nvPr/>
        </p:nvSpPr>
        <p:spPr>
          <a:xfrm>
            <a:off x="781363" y="991731"/>
            <a:ext cx="10768084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NHIỆM VỤ </a:t>
            </a:r>
            <a:r>
              <a:rPr lang="en-US" sz="35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CỦA BAN CHẤP HÀNH LIÊN CHI ĐOÀN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5B008B-77EF-617F-F767-0F380B91A755}"/>
              </a:ext>
            </a:extLst>
          </p:cNvPr>
          <p:cNvSpPr txBox="1"/>
          <p:nvPr/>
        </p:nvSpPr>
        <p:spPr>
          <a:xfrm>
            <a:off x="401369" y="2762594"/>
            <a:ext cx="2643049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500" b="1" dirty="0" err="1">
                <a:latin typeface="UTM Swiss 721 Black Condensed" panose="02000500000000000000" pitchFamily="2" charset="0"/>
                <a:cs typeface="Arial" panose="020B0604020202020204" pitchFamily="34" charset="0"/>
              </a:rPr>
              <a:t>Nhiệm</a:t>
            </a:r>
            <a:r>
              <a:rPr lang="en-US" sz="3500" b="1" dirty="0">
                <a:latin typeface="UTM Swiss 721 Black Condensed" panose="020005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UTM Swiss 721 Black Condensed" panose="02000500000000000000" pitchFamily="2" charset="0"/>
                <a:cs typeface="Arial" panose="020B0604020202020204" pitchFamily="34" charset="0"/>
              </a:rPr>
              <a:t>vụ</a:t>
            </a:r>
            <a:r>
              <a:rPr lang="en-US" sz="3500" b="1" dirty="0">
                <a:latin typeface="UTM Swiss 721 Black Condensed" panose="02000500000000000000" pitchFamily="2" charset="0"/>
                <a:cs typeface="Arial" panose="020B0604020202020204" pitchFamily="34" charset="0"/>
              </a:rPr>
              <a:t> 3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50E994-1A06-DA49-5C91-DB3688A9D2C1}"/>
              </a:ext>
            </a:extLst>
          </p:cNvPr>
          <p:cNvGrpSpPr/>
          <p:nvPr/>
        </p:nvGrpSpPr>
        <p:grpSpPr>
          <a:xfrm>
            <a:off x="15787" y="3509904"/>
            <a:ext cx="3414213" cy="1563217"/>
            <a:chOff x="-161201" y="3388724"/>
            <a:chExt cx="3414213" cy="156321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C6A64A2-5FF2-0C00-5ADE-033E3561646F}"/>
                </a:ext>
              </a:extLst>
            </p:cNvPr>
            <p:cNvGrpSpPr/>
            <p:nvPr/>
          </p:nvGrpSpPr>
          <p:grpSpPr>
            <a:xfrm>
              <a:off x="385582" y="3388724"/>
              <a:ext cx="2357654" cy="1563217"/>
              <a:chOff x="733677" y="3114296"/>
              <a:chExt cx="2643085" cy="1752469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1988752-EDE3-72B4-B150-BE974E55C82C}"/>
                  </a:ext>
                </a:extLst>
              </p:cNvPr>
              <p:cNvGrpSpPr/>
              <p:nvPr/>
            </p:nvGrpSpPr>
            <p:grpSpPr>
              <a:xfrm>
                <a:off x="733713" y="3114298"/>
                <a:ext cx="2643049" cy="1752467"/>
                <a:chOff x="3714966" y="2700704"/>
                <a:chExt cx="2548691" cy="1598109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8AC0C455-2234-69A5-F417-9BA8CBCEFA8E}"/>
                    </a:ext>
                  </a:extLst>
                </p:cNvPr>
                <p:cNvSpPr/>
                <p:nvPr/>
              </p:nvSpPr>
              <p:spPr>
                <a:xfrm>
                  <a:off x="3714966" y="2700704"/>
                  <a:ext cx="2548691" cy="865137"/>
                </a:xfrm>
                <a:prstGeom prst="rect">
                  <a:avLst/>
                </a:prstGeom>
                <a:solidFill>
                  <a:srgbClr val="1A62C5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Isosceles Triangle 19">
                  <a:extLst>
                    <a:ext uri="{FF2B5EF4-FFF2-40B4-BE49-F238E27FC236}">
                      <a16:creationId xmlns:a16="http://schemas.microsoft.com/office/drawing/2014/main" id="{D19B4B94-A36C-4985-1D79-B2D72845FB5B}"/>
                    </a:ext>
                  </a:extLst>
                </p:cNvPr>
                <p:cNvSpPr/>
                <p:nvPr/>
              </p:nvSpPr>
              <p:spPr>
                <a:xfrm flipH="1" flipV="1">
                  <a:off x="3793359" y="3622627"/>
                  <a:ext cx="2391898" cy="676186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Star: 5 Points 20">
                  <a:extLst>
                    <a:ext uri="{FF2B5EF4-FFF2-40B4-BE49-F238E27FC236}">
                      <a16:creationId xmlns:a16="http://schemas.microsoft.com/office/drawing/2014/main" id="{CA15BB07-CEDC-E1CA-B2AE-3877B35656F4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6E176D4-BF5A-0F24-2B9F-1B4747506AF9}"/>
                  </a:ext>
                </a:extLst>
              </p:cNvPr>
              <p:cNvGrpSpPr/>
              <p:nvPr/>
            </p:nvGrpSpPr>
            <p:grpSpPr>
              <a:xfrm>
                <a:off x="733677" y="3114296"/>
                <a:ext cx="2643067" cy="1752468"/>
                <a:chOff x="3667754" y="2615060"/>
                <a:chExt cx="2643067" cy="1752468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F227B9D6-DFED-1D90-5555-C9826DFF4026}"/>
                    </a:ext>
                  </a:extLst>
                </p:cNvPr>
                <p:cNvSpPr/>
                <p:nvPr/>
              </p:nvSpPr>
              <p:spPr>
                <a:xfrm>
                  <a:off x="3667772" y="2615060"/>
                  <a:ext cx="2643049" cy="948699"/>
                </a:xfrm>
                <a:prstGeom prst="rect">
                  <a:avLst/>
                </a:prstGeom>
                <a:solidFill>
                  <a:srgbClr val="1757CF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" name="Isosceles Triangle 16">
                  <a:extLst>
                    <a:ext uri="{FF2B5EF4-FFF2-40B4-BE49-F238E27FC236}">
                      <a16:creationId xmlns:a16="http://schemas.microsoft.com/office/drawing/2014/main" id="{991FAD0C-285A-1F9A-9966-B69FA2BEDE0B}"/>
                    </a:ext>
                  </a:extLst>
                </p:cNvPr>
                <p:cNvSpPr/>
                <p:nvPr/>
              </p:nvSpPr>
              <p:spPr>
                <a:xfrm flipH="1" flipV="1">
                  <a:off x="3667754" y="3563757"/>
                  <a:ext cx="2643066" cy="803771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Star: 5 Points 17">
                  <a:extLst>
                    <a:ext uri="{FF2B5EF4-FFF2-40B4-BE49-F238E27FC236}">
                      <a16:creationId xmlns:a16="http://schemas.microsoft.com/office/drawing/2014/main" id="{C3335B06-69A4-415B-B8EB-1B6463F98098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1FE5405-516A-C654-D8A3-E3390D26FFE1}"/>
                </a:ext>
              </a:extLst>
            </p:cNvPr>
            <p:cNvSpPr txBox="1"/>
            <p:nvPr/>
          </p:nvSpPr>
          <p:spPr>
            <a:xfrm>
              <a:off x="-161201" y="3518001"/>
              <a:ext cx="3414213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3000" b="1">
                  <a:latin typeface="SVN-Monday" pitchFamily="50" charset="0"/>
                  <a:cs typeface="Arial" panose="020B0604020202020204" pitchFamily="34" charset="0"/>
                </a:defRPr>
              </a:lvl1pPr>
            </a:lstStyle>
            <a:p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Tổ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chức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thực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Swiss 721 Black Condensed" panose="02000500000000000000" pitchFamily="2" charset="0"/>
                </a:rPr>
                <a:t>hiện</a:t>
              </a:r>
              <a:endPara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Swiss 721 Black Condensed" panose="02000500000000000000" pitchFamily="2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01EF1EE-76E8-4B0D-FF2B-7F5D7157D4FC}"/>
              </a:ext>
            </a:extLst>
          </p:cNvPr>
          <p:cNvGrpSpPr/>
          <p:nvPr/>
        </p:nvGrpSpPr>
        <p:grpSpPr>
          <a:xfrm>
            <a:off x="4261411" y="2606047"/>
            <a:ext cx="7218631" cy="996203"/>
            <a:chOff x="5036024" y="2600186"/>
            <a:chExt cx="6754607" cy="996203"/>
          </a:xfrm>
        </p:grpSpPr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07E5D7A5-8D1F-9F76-AA7F-A92F15A53A61}"/>
                </a:ext>
              </a:extLst>
            </p:cNvPr>
            <p:cNvSpPr/>
            <p:nvPr/>
          </p:nvSpPr>
          <p:spPr>
            <a:xfrm flipV="1">
              <a:off x="5036024" y="2600186"/>
              <a:ext cx="6444018" cy="996203"/>
            </a:xfrm>
            <a:custGeom>
              <a:avLst/>
              <a:gdLst>
                <a:gd name="connsiteX0" fmla="*/ 0 w 6444018"/>
                <a:gd name="connsiteY0" fmla="*/ 0 h 982555"/>
                <a:gd name="connsiteX1" fmla="*/ 6444018 w 6444018"/>
                <a:gd name="connsiteY1" fmla="*/ 0 h 982555"/>
                <a:gd name="connsiteX2" fmla="*/ 6444018 w 6444018"/>
                <a:gd name="connsiteY2" fmla="*/ 982555 h 982555"/>
                <a:gd name="connsiteX3" fmla="*/ 0 w 6444018"/>
                <a:gd name="connsiteY3" fmla="*/ 982555 h 982555"/>
                <a:gd name="connsiteX4" fmla="*/ 0 w 6444018"/>
                <a:gd name="connsiteY4" fmla="*/ 0 h 982555"/>
                <a:gd name="connsiteX0" fmla="*/ 0 w 6444018"/>
                <a:gd name="connsiteY0" fmla="*/ 0 h 996203"/>
                <a:gd name="connsiteX1" fmla="*/ 6444018 w 6444018"/>
                <a:gd name="connsiteY1" fmla="*/ 0 h 996203"/>
                <a:gd name="connsiteX2" fmla="*/ 6444018 w 6444018"/>
                <a:gd name="connsiteY2" fmla="*/ 982555 h 996203"/>
                <a:gd name="connsiteX3" fmla="*/ 1078173 w 6444018"/>
                <a:gd name="connsiteY3" fmla="*/ 996203 h 996203"/>
                <a:gd name="connsiteX4" fmla="*/ 0 w 6444018"/>
                <a:gd name="connsiteY4" fmla="*/ 0 h 99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018" h="996203">
                  <a:moveTo>
                    <a:pt x="0" y="0"/>
                  </a:moveTo>
                  <a:lnTo>
                    <a:pt x="6444018" y="0"/>
                  </a:lnTo>
                  <a:lnTo>
                    <a:pt x="6444018" y="982555"/>
                  </a:lnTo>
                  <a:lnTo>
                    <a:pt x="1078173" y="9962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93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95544FE-F82D-EAD6-E6EA-1CD1C828A929}"/>
                </a:ext>
              </a:extLst>
            </p:cNvPr>
            <p:cNvGrpSpPr/>
            <p:nvPr/>
          </p:nvGrpSpPr>
          <p:grpSpPr>
            <a:xfrm>
              <a:off x="10548095" y="2615305"/>
              <a:ext cx="1242536" cy="981083"/>
              <a:chOff x="10548095" y="2615305"/>
              <a:chExt cx="1242536" cy="981083"/>
            </a:xfrm>
          </p:grpSpPr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A4F36031-0642-4F44-5278-A4958CBBA128}"/>
                  </a:ext>
                </a:extLst>
              </p:cNvPr>
              <p:cNvSpPr/>
              <p:nvPr/>
            </p:nvSpPr>
            <p:spPr>
              <a:xfrm>
                <a:off x="10548095" y="2615305"/>
                <a:ext cx="1219364" cy="981083"/>
              </a:xfrm>
              <a:prstGeom prst="hexagon">
                <a:avLst/>
              </a:prstGeom>
              <a:solidFill>
                <a:srgbClr val="C96F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E250F749-1088-AD96-DDC8-C7843BBBA7F2}"/>
                  </a:ext>
                </a:extLst>
              </p:cNvPr>
              <p:cNvSpPr/>
              <p:nvPr/>
            </p:nvSpPr>
            <p:spPr>
              <a:xfrm>
                <a:off x="10814205" y="2735765"/>
                <a:ext cx="976426" cy="774139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1" name="Graphic 30" descr="Lightbulb with solid fill">
                <a:extLst>
                  <a:ext uri="{FF2B5EF4-FFF2-40B4-BE49-F238E27FC236}">
                    <a16:creationId xmlns:a16="http://schemas.microsoft.com/office/drawing/2014/main" id="{EBB48BE6-0A2E-90E8-03BD-25282B4C24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943275" y="2782596"/>
                <a:ext cx="680475" cy="680475"/>
              </a:xfrm>
              <a:prstGeom prst="rect">
                <a:avLst/>
              </a:prstGeom>
            </p:spPr>
          </p:pic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662ACD6-D64C-89D4-642C-82D30C3DA212}"/>
              </a:ext>
            </a:extLst>
          </p:cNvPr>
          <p:cNvGrpSpPr/>
          <p:nvPr/>
        </p:nvGrpSpPr>
        <p:grpSpPr>
          <a:xfrm>
            <a:off x="4261411" y="4730222"/>
            <a:ext cx="7218631" cy="996203"/>
            <a:chOff x="5036024" y="4724361"/>
            <a:chExt cx="6754607" cy="99620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9A20A45-378E-3845-C244-49DDF4C9BC7D}"/>
                </a:ext>
              </a:extLst>
            </p:cNvPr>
            <p:cNvGrpSpPr/>
            <p:nvPr/>
          </p:nvGrpSpPr>
          <p:grpSpPr>
            <a:xfrm flipV="1">
              <a:off x="5036024" y="4724361"/>
              <a:ext cx="6754607" cy="996203"/>
              <a:chOff x="5036024" y="2600186"/>
              <a:chExt cx="6754607" cy="996203"/>
            </a:xfrm>
          </p:grpSpPr>
          <p:sp>
            <p:nvSpPr>
              <p:cNvPr id="33" name="Rectangle 31">
                <a:extLst>
                  <a:ext uri="{FF2B5EF4-FFF2-40B4-BE49-F238E27FC236}">
                    <a16:creationId xmlns:a16="http://schemas.microsoft.com/office/drawing/2014/main" id="{D39C2097-9975-63D3-9E53-2CE462D0C6D1}"/>
                  </a:ext>
                </a:extLst>
              </p:cNvPr>
              <p:cNvSpPr/>
              <p:nvPr/>
            </p:nvSpPr>
            <p:spPr>
              <a:xfrm flipV="1">
                <a:off x="5036024" y="2600186"/>
                <a:ext cx="6444018" cy="996203"/>
              </a:xfrm>
              <a:custGeom>
                <a:avLst/>
                <a:gdLst>
                  <a:gd name="connsiteX0" fmla="*/ 0 w 6444018"/>
                  <a:gd name="connsiteY0" fmla="*/ 0 h 982555"/>
                  <a:gd name="connsiteX1" fmla="*/ 6444018 w 6444018"/>
                  <a:gd name="connsiteY1" fmla="*/ 0 h 982555"/>
                  <a:gd name="connsiteX2" fmla="*/ 6444018 w 6444018"/>
                  <a:gd name="connsiteY2" fmla="*/ 982555 h 982555"/>
                  <a:gd name="connsiteX3" fmla="*/ 0 w 6444018"/>
                  <a:gd name="connsiteY3" fmla="*/ 982555 h 982555"/>
                  <a:gd name="connsiteX4" fmla="*/ 0 w 6444018"/>
                  <a:gd name="connsiteY4" fmla="*/ 0 h 982555"/>
                  <a:gd name="connsiteX0" fmla="*/ 0 w 6444018"/>
                  <a:gd name="connsiteY0" fmla="*/ 0 h 996203"/>
                  <a:gd name="connsiteX1" fmla="*/ 6444018 w 6444018"/>
                  <a:gd name="connsiteY1" fmla="*/ 0 h 996203"/>
                  <a:gd name="connsiteX2" fmla="*/ 6444018 w 6444018"/>
                  <a:gd name="connsiteY2" fmla="*/ 982555 h 996203"/>
                  <a:gd name="connsiteX3" fmla="*/ 1078173 w 6444018"/>
                  <a:gd name="connsiteY3" fmla="*/ 996203 h 996203"/>
                  <a:gd name="connsiteX4" fmla="*/ 0 w 6444018"/>
                  <a:gd name="connsiteY4" fmla="*/ 0 h 996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44018" h="996203">
                    <a:moveTo>
                      <a:pt x="0" y="0"/>
                    </a:moveTo>
                    <a:lnTo>
                      <a:pt x="6444018" y="0"/>
                    </a:lnTo>
                    <a:lnTo>
                      <a:pt x="6444018" y="982555"/>
                    </a:lnTo>
                    <a:lnTo>
                      <a:pt x="1078173" y="9962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2B96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C8A7CCA0-878B-9367-F014-60676ED69929}"/>
                  </a:ext>
                </a:extLst>
              </p:cNvPr>
              <p:cNvGrpSpPr/>
              <p:nvPr/>
            </p:nvGrpSpPr>
            <p:grpSpPr>
              <a:xfrm>
                <a:off x="10548095" y="2615305"/>
                <a:ext cx="1242536" cy="981083"/>
                <a:chOff x="10548095" y="2615305"/>
                <a:chExt cx="1242536" cy="981083"/>
              </a:xfrm>
            </p:grpSpPr>
            <p:sp>
              <p:nvSpPr>
                <p:cNvPr id="35" name="Hexagon 34">
                  <a:extLst>
                    <a:ext uri="{FF2B5EF4-FFF2-40B4-BE49-F238E27FC236}">
                      <a16:creationId xmlns:a16="http://schemas.microsoft.com/office/drawing/2014/main" id="{E5D97C7A-A2F5-929B-21CA-8F8631FD1566}"/>
                    </a:ext>
                  </a:extLst>
                </p:cNvPr>
                <p:cNvSpPr/>
                <p:nvPr/>
              </p:nvSpPr>
              <p:spPr>
                <a:xfrm>
                  <a:off x="10548095" y="2615305"/>
                  <a:ext cx="1219364" cy="981083"/>
                </a:xfrm>
                <a:prstGeom prst="hexagon">
                  <a:avLst/>
                </a:prstGeom>
                <a:solidFill>
                  <a:srgbClr val="7E9445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Hexagon 35">
                  <a:extLst>
                    <a:ext uri="{FF2B5EF4-FFF2-40B4-BE49-F238E27FC236}">
                      <a16:creationId xmlns:a16="http://schemas.microsoft.com/office/drawing/2014/main" id="{B80AFD50-3AAE-3832-8149-BFECC302D191}"/>
                    </a:ext>
                  </a:extLst>
                </p:cNvPr>
                <p:cNvSpPr/>
                <p:nvPr/>
              </p:nvSpPr>
              <p:spPr>
                <a:xfrm>
                  <a:off x="10814205" y="2735765"/>
                  <a:ext cx="976426" cy="774139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38" name="Graphic 37" descr="Hourglass 60% with solid fill">
              <a:extLst>
                <a:ext uri="{FF2B5EF4-FFF2-40B4-BE49-F238E27FC236}">
                  <a16:creationId xmlns:a16="http://schemas.microsoft.com/office/drawing/2014/main" id="{A6E72633-E7B1-8351-6455-02F442BFC5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001536" y="4921580"/>
              <a:ext cx="601764" cy="601764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211F2D2-2EA1-3E46-300A-BFCA6AF3CB40}"/>
              </a:ext>
            </a:extLst>
          </p:cNvPr>
          <p:cNvGrpSpPr/>
          <p:nvPr/>
        </p:nvGrpSpPr>
        <p:grpSpPr>
          <a:xfrm>
            <a:off x="3804018" y="3663537"/>
            <a:ext cx="7326904" cy="1005398"/>
            <a:chOff x="4610545" y="3657676"/>
            <a:chExt cx="6830966" cy="100539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1C48F48-E583-B4A8-3B45-B289B634D324}"/>
                </a:ext>
              </a:extLst>
            </p:cNvPr>
            <p:cNvGrpSpPr/>
            <p:nvPr/>
          </p:nvGrpSpPr>
          <p:grpSpPr>
            <a:xfrm>
              <a:off x="4610545" y="3657676"/>
              <a:ext cx="6830966" cy="1005398"/>
              <a:chOff x="4610545" y="3657676"/>
              <a:chExt cx="6830966" cy="1005398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57B8A36-072A-191F-9F21-56CB4667D693}"/>
                  </a:ext>
                </a:extLst>
              </p:cNvPr>
              <p:cNvGrpSpPr/>
              <p:nvPr/>
            </p:nvGrpSpPr>
            <p:grpSpPr>
              <a:xfrm>
                <a:off x="4610545" y="3657676"/>
                <a:ext cx="6567744" cy="1005398"/>
                <a:chOff x="4610545" y="3429000"/>
                <a:chExt cx="6567744" cy="1005398"/>
              </a:xfrm>
              <a:solidFill>
                <a:srgbClr val="4CC1EF"/>
              </a:solidFill>
            </p:grpSpPr>
            <p:sp>
              <p:nvSpPr>
                <p:cNvPr id="23" name="Flowchart: Off-page Connector 22">
                  <a:extLst>
                    <a:ext uri="{FF2B5EF4-FFF2-40B4-BE49-F238E27FC236}">
                      <a16:creationId xmlns:a16="http://schemas.microsoft.com/office/drawing/2014/main" id="{90D70275-63D0-F62F-E537-95F384987BC1}"/>
                    </a:ext>
                  </a:extLst>
                </p:cNvPr>
                <p:cNvSpPr/>
                <p:nvPr/>
              </p:nvSpPr>
              <p:spPr>
                <a:xfrm rot="5400000">
                  <a:off x="5117780" y="2921765"/>
                  <a:ext cx="1005397" cy="2019868"/>
                </a:xfrm>
                <a:prstGeom prst="flowChartOffpage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BD22D137-6EC1-76A5-1C0A-568FDE3755E9}"/>
                    </a:ext>
                  </a:extLst>
                </p:cNvPr>
                <p:cNvSpPr/>
                <p:nvPr/>
              </p:nvSpPr>
              <p:spPr>
                <a:xfrm>
                  <a:off x="6619164" y="3429000"/>
                  <a:ext cx="4559125" cy="100539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FB37BC52-C7F3-7E21-E269-47CE5DB74057}"/>
                  </a:ext>
                </a:extLst>
              </p:cNvPr>
              <p:cNvGrpSpPr/>
              <p:nvPr/>
            </p:nvGrpSpPr>
            <p:grpSpPr>
              <a:xfrm>
                <a:off x="10178929" y="3657676"/>
                <a:ext cx="1262582" cy="996203"/>
                <a:chOff x="10178929" y="3657676"/>
                <a:chExt cx="1262582" cy="996203"/>
              </a:xfrm>
            </p:grpSpPr>
            <p:sp>
              <p:nvSpPr>
                <p:cNvPr id="41" name="Hexagon 40">
                  <a:extLst>
                    <a:ext uri="{FF2B5EF4-FFF2-40B4-BE49-F238E27FC236}">
                      <a16:creationId xmlns:a16="http://schemas.microsoft.com/office/drawing/2014/main" id="{CFD36C58-4F47-24E2-BEED-23D2A3C22112}"/>
                    </a:ext>
                  </a:extLst>
                </p:cNvPr>
                <p:cNvSpPr/>
                <p:nvPr/>
              </p:nvSpPr>
              <p:spPr>
                <a:xfrm>
                  <a:off x="10178929" y="3657676"/>
                  <a:ext cx="1242536" cy="996203"/>
                </a:xfrm>
                <a:prstGeom prst="hexagon">
                  <a:avLst/>
                </a:prstGeom>
                <a:solidFill>
                  <a:srgbClr val="13A1D9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Hexagon 41">
                  <a:extLst>
                    <a:ext uri="{FF2B5EF4-FFF2-40B4-BE49-F238E27FC236}">
                      <a16:creationId xmlns:a16="http://schemas.microsoft.com/office/drawing/2014/main" id="{DABACCD2-A9EC-1382-8586-3A97D5A713BA}"/>
                    </a:ext>
                  </a:extLst>
                </p:cNvPr>
                <p:cNvSpPr/>
                <p:nvPr/>
              </p:nvSpPr>
              <p:spPr>
                <a:xfrm>
                  <a:off x="10445039" y="3778210"/>
                  <a:ext cx="996472" cy="780708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46" name="Graphic 45" descr="Magnifying glass with solid fill">
              <a:extLst>
                <a:ext uri="{FF2B5EF4-FFF2-40B4-BE49-F238E27FC236}">
                  <a16:creationId xmlns:a16="http://schemas.microsoft.com/office/drawing/2014/main" id="{CC20E9AA-E659-E506-F373-DF372C5B8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623690" y="3848979"/>
              <a:ext cx="639170" cy="639170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AA896BAF-43C9-90E0-7DD9-51E18E07E6D8}"/>
              </a:ext>
            </a:extLst>
          </p:cNvPr>
          <p:cNvSpPr txBox="1">
            <a:spLocks/>
          </p:cNvSpPr>
          <p:nvPr/>
        </p:nvSpPr>
        <p:spPr>
          <a:xfrm>
            <a:off x="4615543" y="2804787"/>
            <a:ext cx="6323758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344488">
              <a:buSzPct val="70000"/>
              <a:buFont typeface="Wingdings" panose="05000000000000000000" pitchFamily="2" charset="2"/>
              <a:buChar char="ü"/>
            </a:pP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Dự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thảo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phát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hành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văn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bản</a:t>
            </a:r>
            <a:endParaRPr lang="en-US" sz="3500" b="1" dirty="0">
              <a:latin typeface="VNF-Aire Roman St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0A90F8-B6BB-FE19-3178-4531DB2F2019}"/>
              </a:ext>
            </a:extLst>
          </p:cNvPr>
          <p:cNvSpPr txBox="1"/>
          <p:nvPr/>
        </p:nvSpPr>
        <p:spPr>
          <a:xfrm>
            <a:off x="3525288" y="3877708"/>
            <a:ext cx="6695682" cy="709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571500" indent="-571500">
              <a:lnSpc>
                <a:spcPct val="90000"/>
              </a:lnSpc>
              <a:spcBef>
                <a:spcPct val="0"/>
              </a:spcBef>
              <a:buSzPct val="70000"/>
              <a:buFont typeface="Wingdings" panose="05000000000000000000" pitchFamily="2" charset="2"/>
              <a:buChar char="v"/>
              <a:defRPr sz="4000" b="1">
                <a:latin typeface="VNF-Aire Roman Std" panose="020000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 indent="-171450">
              <a:buFont typeface="Wingdings" panose="05000000000000000000" pitchFamily="2" charset="2"/>
              <a:buChar char="ü"/>
            </a:pPr>
            <a:r>
              <a:rPr lang="en-US" sz="3500"/>
              <a:t> Triển </a:t>
            </a:r>
            <a:r>
              <a:rPr lang="en-US" sz="3500" dirty="0" err="1"/>
              <a:t>khai</a:t>
            </a:r>
            <a:r>
              <a:rPr lang="en-US" sz="3500" dirty="0"/>
              <a:t> </a:t>
            </a:r>
            <a:r>
              <a:rPr lang="en-US" sz="3500" err="1"/>
              <a:t>các</a:t>
            </a:r>
            <a:r>
              <a:rPr lang="en-US" sz="3500"/>
              <a:t> kế hoạch </a:t>
            </a:r>
            <a:r>
              <a:rPr lang="en-US" sz="3500" dirty="0" err="1"/>
              <a:t>của</a:t>
            </a:r>
            <a:r>
              <a:rPr lang="en-US" sz="3500" dirty="0"/>
              <a:t> </a:t>
            </a:r>
            <a:r>
              <a:rPr lang="en-US" sz="3500" dirty="0" err="1"/>
              <a:t>cấp</a:t>
            </a:r>
            <a:r>
              <a:rPr lang="en-US" sz="3500" dirty="0"/>
              <a:t> </a:t>
            </a:r>
            <a:r>
              <a:rPr lang="en-US" sz="3500" dirty="0" err="1"/>
              <a:t>trên</a:t>
            </a:r>
            <a:r>
              <a:rPr lang="en-US" sz="3500" dirty="0"/>
              <a:t>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92D27B0-BDF0-CC22-6A9F-67990AD1F551}"/>
              </a:ext>
            </a:extLst>
          </p:cNvPr>
          <p:cNvSpPr txBox="1"/>
          <p:nvPr/>
        </p:nvSpPr>
        <p:spPr>
          <a:xfrm>
            <a:off x="4963178" y="4881401"/>
            <a:ext cx="6114196" cy="749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571500" indent="-571500">
              <a:lnSpc>
                <a:spcPct val="90000"/>
              </a:lnSpc>
              <a:spcBef>
                <a:spcPct val="0"/>
              </a:spcBef>
              <a:buSzPct val="70000"/>
              <a:buFont typeface="Wingdings" panose="05000000000000000000" pitchFamily="2" charset="2"/>
              <a:buChar char="v"/>
              <a:defRPr sz="4000" b="1">
                <a:latin typeface="VNF-Aire Roman Std" panose="020000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3500" dirty="0" err="1"/>
              <a:t>Tự</a:t>
            </a:r>
            <a:r>
              <a:rPr lang="en-US" sz="3500" dirty="0"/>
              <a:t> </a:t>
            </a:r>
            <a:r>
              <a:rPr lang="en-US" sz="3500" dirty="0" err="1"/>
              <a:t>tổ</a:t>
            </a:r>
            <a:r>
              <a:rPr lang="en-US" sz="3500" dirty="0"/>
              <a:t> </a:t>
            </a:r>
            <a:r>
              <a:rPr lang="en-US" sz="3500" dirty="0" err="1"/>
              <a:t>chức</a:t>
            </a:r>
            <a:r>
              <a:rPr lang="en-US" sz="3500" dirty="0"/>
              <a:t> </a:t>
            </a:r>
            <a:r>
              <a:rPr lang="en-US" sz="3500" dirty="0" err="1"/>
              <a:t>sự</a:t>
            </a:r>
            <a:r>
              <a:rPr lang="en-US" sz="3500" dirty="0"/>
              <a:t> </a:t>
            </a:r>
            <a:r>
              <a:rPr lang="en-US" sz="3500" dirty="0" err="1"/>
              <a:t>kiện</a:t>
            </a:r>
            <a:endParaRPr lang="en-US" sz="3500"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4D2CEC0-0906-4E6B-A6BA-F3C9F93D76F7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FBE03ED2-EA39-4625-B1A6-6643D167500F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14">
              <a:extLst>
                <a:ext uri="{FF2B5EF4-FFF2-40B4-BE49-F238E27FC236}">
                  <a16:creationId xmlns:a16="http://schemas.microsoft.com/office/drawing/2014/main" id="{A61EC5BE-AFB9-4B0C-B0E6-BF08415E058E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4" name="Picture 53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53F6EC6A-99C7-4EA8-BC9D-1C016B733B4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74F4FBA6-67B6-46C9-B6E0-EDF69A5ED1C6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CA765E02-DB7F-4E65-B7AA-055F2B7A00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82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318DAFF-1AB1-8162-C7B4-BA6CE2D70C7F}"/>
              </a:ext>
            </a:extLst>
          </p:cNvPr>
          <p:cNvSpPr txBox="1">
            <a:spLocks/>
          </p:cNvSpPr>
          <p:nvPr/>
        </p:nvSpPr>
        <p:spPr>
          <a:xfrm>
            <a:off x="711958" y="958919"/>
            <a:ext cx="10768084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NHIỆM VỤ CỦA BAN CHẤP HÀNH LIÊN CHI ĐOÀN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5B008B-77EF-617F-F767-0F380B91A755}"/>
              </a:ext>
            </a:extLst>
          </p:cNvPr>
          <p:cNvSpPr txBox="1"/>
          <p:nvPr/>
        </p:nvSpPr>
        <p:spPr>
          <a:xfrm>
            <a:off x="401369" y="2762594"/>
            <a:ext cx="2643049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500" b="1" dirty="0" err="1">
                <a:latin typeface="UTM Swiss 721 Black Condensed" panose="02000500000000000000" pitchFamily="2" charset="0"/>
                <a:cs typeface="Arial" panose="020B0604020202020204" pitchFamily="34" charset="0"/>
              </a:rPr>
              <a:t>Nhiệm</a:t>
            </a:r>
            <a:r>
              <a:rPr lang="en-US" sz="3500" b="1" dirty="0">
                <a:latin typeface="UTM Swiss 721 Black Condensed" panose="020005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UTM Swiss 721 Black Condensed" panose="02000500000000000000" pitchFamily="2" charset="0"/>
                <a:cs typeface="Arial" panose="020B0604020202020204" pitchFamily="34" charset="0"/>
              </a:rPr>
              <a:t>vụ</a:t>
            </a:r>
            <a:r>
              <a:rPr lang="en-US" sz="3500" b="1" dirty="0">
                <a:latin typeface="UTM Swiss 721 Black Condensed" panose="02000500000000000000" pitchFamily="2" charset="0"/>
                <a:cs typeface="Arial" panose="020B0604020202020204" pitchFamily="34" charset="0"/>
              </a:rPr>
              <a:t> 4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50E994-1A06-DA49-5C91-DB3688A9D2C1}"/>
              </a:ext>
            </a:extLst>
          </p:cNvPr>
          <p:cNvGrpSpPr/>
          <p:nvPr/>
        </p:nvGrpSpPr>
        <p:grpSpPr>
          <a:xfrm>
            <a:off x="15787" y="3509904"/>
            <a:ext cx="3414213" cy="1563217"/>
            <a:chOff x="-161201" y="3388724"/>
            <a:chExt cx="3414213" cy="156321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C6A64A2-5FF2-0C00-5ADE-033E3561646F}"/>
                </a:ext>
              </a:extLst>
            </p:cNvPr>
            <p:cNvGrpSpPr/>
            <p:nvPr/>
          </p:nvGrpSpPr>
          <p:grpSpPr>
            <a:xfrm>
              <a:off x="385582" y="3388724"/>
              <a:ext cx="2357654" cy="1563217"/>
              <a:chOff x="733677" y="3114296"/>
              <a:chExt cx="2643085" cy="1752469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1988752-EDE3-72B4-B150-BE974E55C82C}"/>
                  </a:ext>
                </a:extLst>
              </p:cNvPr>
              <p:cNvGrpSpPr/>
              <p:nvPr/>
            </p:nvGrpSpPr>
            <p:grpSpPr>
              <a:xfrm>
                <a:off x="733713" y="3114298"/>
                <a:ext cx="2643049" cy="1752467"/>
                <a:chOff x="3714966" y="2700704"/>
                <a:chExt cx="2548691" cy="1598109"/>
              </a:xfrm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8AC0C455-2234-69A5-F417-9BA8CBCEFA8E}"/>
                    </a:ext>
                  </a:extLst>
                </p:cNvPr>
                <p:cNvSpPr/>
                <p:nvPr/>
              </p:nvSpPr>
              <p:spPr>
                <a:xfrm>
                  <a:off x="3714966" y="2700704"/>
                  <a:ext cx="2548691" cy="865137"/>
                </a:xfrm>
                <a:prstGeom prst="rect">
                  <a:avLst/>
                </a:prstGeom>
                <a:solidFill>
                  <a:srgbClr val="1A62C5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Isosceles Triangle 19">
                  <a:extLst>
                    <a:ext uri="{FF2B5EF4-FFF2-40B4-BE49-F238E27FC236}">
                      <a16:creationId xmlns:a16="http://schemas.microsoft.com/office/drawing/2014/main" id="{D19B4B94-A36C-4985-1D79-B2D72845FB5B}"/>
                    </a:ext>
                  </a:extLst>
                </p:cNvPr>
                <p:cNvSpPr/>
                <p:nvPr/>
              </p:nvSpPr>
              <p:spPr>
                <a:xfrm flipH="1" flipV="1">
                  <a:off x="3793359" y="3622627"/>
                  <a:ext cx="2391898" cy="676186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7620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Star: 5 Points 20">
                  <a:extLst>
                    <a:ext uri="{FF2B5EF4-FFF2-40B4-BE49-F238E27FC236}">
                      <a16:creationId xmlns:a16="http://schemas.microsoft.com/office/drawing/2014/main" id="{CA15BB07-CEDC-E1CA-B2AE-3877B35656F4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6E176D4-BF5A-0F24-2B9F-1B4747506AF9}"/>
                  </a:ext>
                </a:extLst>
              </p:cNvPr>
              <p:cNvGrpSpPr/>
              <p:nvPr/>
            </p:nvGrpSpPr>
            <p:grpSpPr>
              <a:xfrm>
                <a:off x="733677" y="3114296"/>
                <a:ext cx="2643067" cy="1752468"/>
                <a:chOff x="3667754" y="2615060"/>
                <a:chExt cx="2643067" cy="1752468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F227B9D6-DFED-1D90-5555-C9826DFF4026}"/>
                    </a:ext>
                  </a:extLst>
                </p:cNvPr>
                <p:cNvSpPr/>
                <p:nvPr/>
              </p:nvSpPr>
              <p:spPr>
                <a:xfrm>
                  <a:off x="3667772" y="2615060"/>
                  <a:ext cx="2643049" cy="948699"/>
                </a:xfrm>
                <a:prstGeom prst="rect">
                  <a:avLst/>
                </a:prstGeom>
                <a:solidFill>
                  <a:srgbClr val="1757CF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" name="Isosceles Triangle 16">
                  <a:extLst>
                    <a:ext uri="{FF2B5EF4-FFF2-40B4-BE49-F238E27FC236}">
                      <a16:creationId xmlns:a16="http://schemas.microsoft.com/office/drawing/2014/main" id="{991FAD0C-285A-1F9A-9966-B69FA2BEDE0B}"/>
                    </a:ext>
                  </a:extLst>
                </p:cNvPr>
                <p:cNvSpPr/>
                <p:nvPr/>
              </p:nvSpPr>
              <p:spPr>
                <a:xfrm flipH="1" flipV="1">
                  <a:off x="3667754" y="3563757"/>
                  <a:ext cx="2643066" cy="803771"/>
                </a:xfrm>
                <a:prstGeom prst="triangle">
                  <a:avLst>
                    <a:gd name="adj" fmla="val 61246"/>
                  </a:avLst>
                </a:prstGeom>
                <a:solidFill>
                  <a:srgbClr val="C00000"/>
                </a:solidFill>
                <a:ln w="2857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" name="Star: 5 Points 17">
                  <a:extLst>
                    <a:ext uri="{FF2B5EF4-FFF2-40B4-BE49-F238E27FC236}">
                      <a16:creationId xmlns:a16="http://schemas.microsoft.com/office/drawing/2014/main" id="{C3335B06-69A4-415B-B8EB-1B6463F98098}"/>
                    </a:ext>
                  </a:extLst>
                </p:cNvPr>
                <p:cNvSpPr/>
                <p:nvPr/>
              </p:nvSpPr>
              <p:spPr>
                <a:xfrm>
                  <a:off x="4516574" y="3629998"/>
                  <a:ext cx="472734" cy="409339"/>
                </a:xfrm>
                <a:prstGeom prst="star5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1FE5405-516A-C654-D8A3-E3390D26FFE1}"/>
                </a:ext>
              </a:extLst>
            </p:cNvPr>
            <p:cNvSpPr txBox="1"/>
            <p:nvPr/>
          </p:nvSpPr>
          <p:spPr>
            <a:xfrm>
              <a:off x="-161201" y="3518001"/>
              <a:ext cx="3414213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3000" b="1">
                  <a:latin typeface="SVN-Monday" pitchFamily="50" charset="0"/>
                  <a:cs typeface="Arial" panose="020B0604020202020204" pitchFamily="34" charset="0"/>
                </a:defRPr>
              </a:lvl1pPr>
            </a:lstStyle>
            <a:p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Tổ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chức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quản</a:t>
              </a:r>
              <a:r>
                <a:rPr lang="en-US" sz="2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 </a:t>
              </a:r>
              <a:r>
                <a:rPr lang="en-US" sz="25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UTM HelvetIns" panose="02040603050506020204" pitchFamily="18" charset="0"/>
                </a:rPr>
                <a:t>lý</a:t>
              </a:r>
              <a:endPara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01EF1EE-76E8-4B0D-FF2B-7F5D7157D4FC}"/>
              </a:ext>
            </a:extLst>
          </p:cNvPr>
          <p:cNvGrpSpPr/>
          <p:nvPr/>
        </p:nvGrpSpPr>
        <p:grpSpPr>
          <a:xfrm>
            <a:off x="4261411" y="2606047"/>
            <a:ext cx="7218631" cy="996203"/>
            <a:chOff x="5036024" y="2600186"/>
            <a:chExt cx="6754607" cy="996203"/>
          </a:xfrm>
        </p:grpSpPr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07E5D7A5-8D1F-9F76-AA7F-A92F15A53A61}"/>
                </a:ext>
              </a:extLst>
            </p:cNvPr>
            <p:cNvSpPr/>
            <p:nvPr/>
          </p:nvSpPr>
          <p:spPr>
            <a:xfrm flipV="1">
              <a:off x="5036024" y="2600186"/>
              <a:ext cx="6444018" cy="996203"/>
            </a:xfrm>
            <a:custGeom>
              <a:avLst/>
              <a:gdLst>
                <a:gd name="connsiteX0" fmla="*/ 0 w 6444018"/>
                <a:gd name="connsiteY0" fmla="*/ 0 h 982555"/>
                <a:gd name="connsiteX1" fmla="*/ 6444018 w 6444018"/>
                <a:gd name="connsiteY1" fmla="*/ 0 h 982555"/>
                <a:gd name="connsiteX2" fmla="*/ 6444018 w 6444018"/>
                <a:gd name="connsiteY2" fmla="*/ 982555 h 982555"/>
                <a:gd name="connsiteX3" fmla="*/ 0 w 6444018"/>
                <a:gd name="connsiteY3" fmla="*/ 982555 h 982555"/>
                <a:gd name="connsiteX4" fmla="*/ 0 w 6444018"/>
                <a:gd name="connsiteY4" fmla="*/ 0 h 982555"/>
                <a:gd name="connsiteX0" fmla="*/ 0 w 6444018"/>
                <a:gd name="connsiteY0" fmla="*/ 0 h 996203"/>
                <a:gd name="connsiteX1" fmla="*/ 6444018 w 6444018"/>
                <a:gd name="connsiteY1" fmla="*/ 0 h 996203"/>
                <a:gd name="connsiteX2" fmla="*/ 6444018 w 6444018"/>
                <a:gd name="connsiteY2" fmla="*/ 982555 h 996203"/>
                <a:gd name="connsiteX3" fmla="*/ 1078173 w 6444018"/>
                <a:gd name="connsiteY3" fmla="*/ 996203 h 996203"/>
                <a:gd name="connsiteX4" fmla="*/ 0 w 6444018"/>
                <a:gd name="connsiteY4" fmla="*/ 0 h 99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018" h="996203">
                  <a:moveTo>
                    <a:pt x="0" y="0"/>
                  </a:moveTo>
                  <a:lnTo>
                    <a:pt x="6444018" y="0"/>
                  </a:lnTo>
                  <a:lnTo>
                    <a:pt x="6444018" y="982555"/>
                  </a:lnTo>
                  <a:lnTo>
                    <a:pt x="1078173" y="9962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93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95544FE-F82D-EAD6-E6EA-1CD1C828A929}"/>
                </a:ext>
              </a:extLst>
            </p:cNvPr>
            <p:cNvGrpSpPr/>
            <p:nvPr/>
          </p:nvGrpSpPr>
          <p:grpSpPr>
            <a:xfrm>
              <a:off x="10548095" y="2615305"/>
              <a:ext cx="1242536" cy="981083"/>
              <a:chOff x="10548095" y="2615305"/>
              <a:chExt cx="1242536" cy="981083"/>
            </a:xfrm>
          </p:grpSpPr>
          <p:sp>
            <p:nvSpPr>
              <p:cNvPr id="29" name="Hexagon 28">
                <a:extLst>
                  <a:ext uri="{FF2B5EF4-FFF2-40B4-BE49-F238E27FC236}">
                    <a16:creationId xmlns:a16="http://schemas.microsoft.com/office/drawing/2014/main" id="{A4F36031-0642-4F44-5278-A4958CBBA128}"/>
                  </a:ext>
                </a:extLst>
              </p:cNvPr>
              <p:cNvSpPr/>
              <p:nvPr/>
            </p:nvSpPr>
            <p:spPr>
              <a:xfrm>
                <a:off x="10548095" y="2615305"/>
                <a:ext cx="1219364" cy="981083"/>
              </a:xfrm>
              <a:prstGeom prst="hexagon">
                <a:avLst/>
              </a:prstGeom>
              <a:solidFill>
                <a:srgbClr val="C96F08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Hexagon 29">
                <a:extLst>
                  <a:ext uri="{FF2B5EF4-FFF2-40B4-BE49-F238E27FC236}">
                    <a16:creationId xmlns:a16="http://schemas.microsoft.com/office/drawing/2014/main" id="{E250F749-1088-AD96-DDC8-C7843BBBA7F2}"/>
                  </a:ext>
                </a:extLst>
              </p:cNvPr>
              <p:cNvSpPr/>
              <p:nvPr/>
            </p:nvSpPr>
            <p:spPr>
              <a:xfrm>
                <a:off x="10814205" y="2735765"/>
                <a:ext cx="976426" cy="774139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1" name="Graphic 30" descr="Lightbulb with solid fill">
                <a:extLst>
                  <a:ext uri="{FF2B5EF4-FFF2-40B4-BE49-F238E27FC236}">
                    <a16:creationId xmlns:a16="http://schemas.microsoft.com/office/drawing/2014/main" id="{EBB48BE6-0A2E-90E8-03BD-25282B4C24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943275" y="2782596"/>
                <a:ext cx="680475" cy="680475"/>
              </a:xfrm>
              <a:prstGeom prst="rect">
                <a:avLst/>
              </a:prstGeom>
            </p:spPr>
          </p:pic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662ACD6-D64C-89D4-642C-82D30C3DA212}"/>
              </a:ext>
            </a:extLst>
          </p:cNvPr>
          <p:cNvGrpSpPr/>
          <p:nvPr/>
        </p:nvGrpSpPr>
        <p:grpSpPr>
          <a:xfrm>
            <a:off x="4261411" y="4730222"/>
            <a:ext cx="7218631" cy="996203"/>
            <a:chOff x="5036024" y="4724361"/>
            <a:chExt cx="6754607" cy="99620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9A20A45-378E-3845-C244-49DDF4C9BC7D}"/>
                </a:ext>
              </a:extLst>
            </p:cNvPr>
            <p:cNvGrpSpPr/>
            <p:nvPr/>
          </p:nvGrpSpPr>
          <p:grpSpPr>
            <a:xfrm flipV="1">
              <a:off x="5036024" y="4724361"/>
              <a:ext cx="6754607" cy="996203"/>
              <a:chOff x="5036024" y="2600186"/>
              <a:chExt cx="6754607" cy="996203"/>
            </a:xfrm>
          </p:grpSpPr>
          <p:sp>
            <p:nvSpPr>
              <p:cNvPr id="33" name="Rectangle 31">
                <a:extLst>
                  <a:ext uri="{FF2B5EF4-FFF2-40B4-BE49-F238E27FC236}">
                    <a16:creationId xmlns:a16="http://schemas.microsoft.com/office/drawing/2014/main" id="{D39C2097-9975-63D3-9E53-2CE462D0C6D1}"/>
                  </a:ext>
                </a:extLst>
              </p:cNvPr>
              <p:cNvSpPr/>
              <p:nvPr/>
            </p:nvSpPr>
            <p:spPr>
              <a:xfrm flipV="1">
                <a:off x="5036024" y="2600186"/>
                <a:ext cx="6444018" cy="996203"/>
              </a:xfrm>
              <a:custGeom>
                <a:avLst/>
                <a:gdLst>
                  <a:gd name="connsiteX0" fmla="*/ 0 w 6444018"/>
                  <a:gd name="connsiteY0" fmla="*/ 0 h 982555"/>
                  <a:gd name="connsiteX1" fmla="*/ 6444018 w 6444018"/>
                  <a:gd name="connsiteY1" fmla="*/ 0 h 982555"/>
                  <a:gd name="connsiteX2" fmla="*/ 6444018 w 6444018"/>
                  <a:gd name="connsiteY2" fmla="*/ 982555 h 982555"/>
                  <a:gd name="connsiteX3" fmla="*/ 0 w 6444018"/>
                  <a:gd name="connsiteY3" fmla="*/ 982555 h 982555"/>
                  <a:gd name="connsiteX4" fmla="*/ 0 w 6444018"/>
                  <a:gd name="connsiteY4" fmla="*/ 0 h 982555"/>
                  <a:gd name="connsiteX0" fmla="*/ 0 w 6444018"/>
                  <a:gd name="connsiteY0" fmla="*/ 0 h 996203"/>
                  <a:gd name="connsiteX1" fmla="*/ 6444018 w 6444018"/>
                  <a:gd name="connsiteY1" fmla="*/ 0 h 996203"/>
                  <a:gd name="connsiteX2" fmla="*/ 6444018 w 6444018"/>
                  <a:gd name="connsiteY2" fmla="*/ 982555 h 996203"/>
                  <a:gd name="connsiteX3" fmla="*/ 1078173 w 6444018"/>
                  <a:gd name="connsiteY3" fmla="*/ 996203 h 996203"/>
                  <a:gd name="connsiteX4" fmla="*/ 0 w 6444018"/>
                  <a:gd name="connsiteY4" fmla="*/ 0 h 996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44018" h="996203">
                    <a:moveTo>
                      <a:pt x="0" y="0"/>
                    </a:moveTo>
                    <a:lnTo>
                      <a:pt x="6444018" y="0"/>
                    </a:lnTo>
                    <a:lnTo>
                      <a:pt x="6444018" y="982555"/>
                    </a:lnTo>
                    <a:lnTo>
                      <a:pt x="1078173" y="9962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2B96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000" dirty="0"/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C8A7CCA0-878B-9367-F014-60676ED69929}"/>
                  </a:ext>
                </a:extLst>
              </p:cNvPr>
              <p:cNvGrpSpPr/>
              <p:nvPr/>
            </p:nvGrpSpPr>
            <p:grpSpPr>
              <a:xfrm>
                <a:off x="10548095" y="2615305"/>
                <a:ext cx="1242536" cy="981083"/>
                <a:chOff x="10548095" y="2615305"/>
                <a:chExt cx="1242536" cy="981083"/>
              </a:xfrm>
            </p:grpSpPr>
            <p:sp>
              <p:nvSpPr>
                <p:cNvPr id="35" name="Hexagon 34">
                  <a:extLst>
                    <a:ext uri="{FF2B5EF4-FFF2-40B4-BE49-F238E27FC236}">
                      <a16:creationId xmlns:a16="http://schemas.microsoft.com/office/drawing/2014/main" id="{E5D97C7A-A2F5-929B-21CA-8F8631FD1566}"/>
                    </a:ext>
                  </a:extLst>
                </p:cNvPr>
                <p:cNvSpPr/>
                <p:nvPr/>
              </p:nvSpPr>
              <p:spPr>
                <a:xfrm>
                  <a:off x="10548095" y="2615305"/>
                  <a:ext cx="1219364" cy="981083"/>
                </a:xfrm>
                <a:prstGeom prst="hexagon">
                  <a:avLst/>
                </a:prstGeom>
                <a:solidFill>
                  <a:srgbClr val="7E9445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000"/>
                </a:p>
              </p:txBody>
            </p:sp>
            <p:sp>
              <p:nvSpPr>
                <p:cNvPr id="36" name="Hexagon 35">
                  <a:extLst>
                    <a:ext uri="{FF2B5EF4-FFF2-40B4-BE49-F238E27FC236}">
                      <a16:creationId xmlns:a16="http://schemas.microsoft.com/office/drawing/2014/main" id="{B80AFD50-3AAE-3832-8149-BFECC302D191}"/>
                    </a:ext>
                  </a:extLst>
                </p:cNvPr>
                <p:cNvSpPr/>
                <p:nvPr/>
              </p:nvSpPr>
              <p:spPr>
                <a:xfrm>
                  <a:off x="10814205" y="2735765"/>
                  <a:ext cx="976426" cy="774139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000"/>
                </a:p>
              </p:txBody>
            </p:sp>
          </p:grpSp>
        </p:grpSp>
        <p:pic>
          <p:nvPicPr>
            <p:cNvPr id="38" name="Graphic 37" descr="Hourglass 60% with solid fill">
              <a:extLst>
                <a:ext uri="{FF2B5EF4-FFF2-40B4-BE49-F238E27FC236}">
                  <a16:creationId xmlns:a16="http://schemas.microsoft.com/office/drawing/2014/main" id="{A6E72633-E7B1-8351-6455-02F442BFC5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001536" y="4921580"/>
              <a:ext cx="601764" cy="601764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211F2D2-2EA1-3E46-300A-BFCA6AF3CB40}"/>
              </a:ext>
            </a:extLst>
          </p:cNvPr>
          <p:cNvGrpSpPr/>
          <p:nvPr/>
        </p:nvGrpSpPr>
        <p:grpSpPr>
          <a:xfrm>
            <a:off x="3804018" y="3663537"/>
            <a:ext cx="7326904" cy="1005398"/>
            <a:chOff x="4610545" y="3657676"/>
            <a:chExt cx="6830966" cy="100539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1C48F48-E583-B4A8-3B45-B289B634D324}"/>
                </a:ext>
              </a:extLst>
            </p:cNvPr>
            <p:cNvGrpSpPr/>
            <p:nvPr/>
          </p:nvGrpSpPr>
          <p:grpSpPr>
            <a:xfrm>
              <a:off x="4610545" y="3657676"/>
              <a:ext cx="6830966" cy="1005398"/>
              <a:chOff x="4610545" y="3657676"/>
              <a:chExt cx="6830966" cy="1005398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57B8A36-072A-191F-9F21-56CB4667D693}"/>
                  </a:ext>
                </a:extLst>
              </p:cNvPr>
              <p:cNvGrpSpPr/>
              <p:nvPr/>
            </p:nvGrpSpPr>
            <p:grpSpPr>
              <a:xfrm>
                <a:off x="4610545" y="3657676"/>
                <a:ext cx="6567744" cy="1005398"/>
                <a:chOff x="4610545" y="3429000"/>
                <a:chExt cx="6567744" cy="1005398"/>
              </a:xfrm>
              <a:solidFill>
                <a:srgbClr val="4CC1EF"/>
              </a:solidFill>
            </p:grpSpPr>
            <p:sp>
              <p:nvSpPr>
                <p:cNvPr id="23" name="Flowchart: Off-page Connector 22">
                  <a:extLst>
                    <a:ext uri="{FF2B5EF4-FFF2-40B4-BE49-F238E27FC236}">
                      <a16:creationId xmlns:a16="http://schemas.microsoft.com/office/drawing/2014/main" id="{90D70275-63D0-F62F-E537-95F384987BC1}"/>
                    </a:ext>
                  </a:extLst>
                </p:cNvPr>
                <p:cNvSpPr/>
                <p:nvPr/>
              </p:nvSpPr>
              <p:spPr>
                <a:xfrm rot="5400000">
                  <a:off x="5117780" y="2921765"/>
                  <a:ext cx="1005397" cy="2019868"/>
                </a:xfrm>
                <a:prstGeom prst="flowChartOffpage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BD22D137-6EC1-76A5-1C0A-568FDE3755E9}"/>
                    </a:ext>
                  </a:extLst>
                </p:cNvPr>
                <p:cNvSpPr/>
                <p:nvPr/>
              </p:nvSpPr>
              <p:spPr>
                <a:xfrm>
                  <a:off x="6619164" y="3429000"/>
                  <a:ext cx="4559125" cy="100539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FB37BC52-C7F3-7E21-E269-47CE5DB74057}"/>
                  </a:ext>
                </a:extLst>
              </p:cNvPr>
              <p:cNvGrpSpPr/>
              <p:nvPr/>
            </p:nvGrpSpPr>
            <p:grpSpPr>
              <a:xfrm>
                <a:off x="10178929" y="3657676"/>
                <a:ext cx="1262582" cy="996203"/>
                <a:chOff x="10178929" y="3657676"/>
                <a:chExt cx="1262582" cy="996203"/>
              </a:xfrm>
            </p:grpSpPr>
            <p:sp>
              <p:nvSpPr>
                <p:cNvPr id="41" name="Hexagon 40">
                  <a:extLst>
                    <a:ext uri="{FF2B5EF4-FFF2-40B4-BE49-F238E27FC236}">
                      <a16:creationId xmlns:a16="http://schemas.microsoft.com/office/drawing/2014/main" id="{CFD36C58-4F47-24E2-BEED-23D2A3C22112}"/>
                    </a:ext>
                  </a:extLst>
                </p:cNvPr>
                <p:cNvSpPr/>
                <p:nvPr/>
              </p:nvSpPr>
              <p:spPr>
                <a:xfrm>
                  <a:off x="10178929" y="3657676"/>
                  <a:ext cx="1242536" cy="996203"/>
                </a:xfrm>
                <a:prstGeom prst="hexagon">
                  <a:avLst/>
                </a:prstGeom>
                <a:solidFill>
                  <a:srgbClr val="13A1D9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Hexagon 41">
                  <a:extLst>
                    <a:ext uri="{FF2B5EF4-FFF2-40B4-BE49-F238E27FC236}">
                      <a16:creationId xmlns:a16="http://schemas.microsoft.com/office/drawing/2014/main" id="{DABACCD2-A9EC-1382-8586-3A97D5A713BA}"/>
                    </a:ext>
                  </a:extLst>
                </p:cNvPr>
                <p:cNvSpPr/>
                <p:nvPr/>
              </p:nvSpPr>
              <p:spPr>
                <a:xfrm>
                  <a:off x="10445039" y="3778210"/>
                  <a:ext cx="996472" cy="780708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46" name="Graphic 45" descr="Magnifying glass with solid fill">
              <a:extLst>
                <a:ext uri="{FF2B5EF4-FFF2-40B4-BE49-F238E27FC236}">
                  <a16:creationId xmlns:a16="http://schemas.microsoft.com/office/drawing/2014/main" id="{CC20E9AA-E659-E506-F373-DF372C5B8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623690" y="3848979"/>
              <a:ext cx="639170" cy="639170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AA896BAF-43C9-90E0-7DD9-51E18E07E6D8}"/>
              </a:ext>
            </a:extLst>
          </p:cNvPr>
          <p:cNvSpPr txBox="1">
            <a:spLocks/>
          </p:cNvSpPr>
          <p:nvPr/>
        </p:nvSpPr>
        <p:spPr>
          <a:xfrm>
            <a:off x="4863285" y="2804787"/>
            <a:ext cx="5573253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SzPct val="70000"/>
              <a:buFont typeface="Wingdings" panose="05000000000000000000" pitchFamily="2" charset="2"/>
              <a:buChar char="ü"/>
            </a:pPr>
            <a:r>
              <a:rPr lang="en-US" sz="3500" b="1" err="1">
                <a:latin typeface="VNF-Aire Roman Std" panose="02000000000000000000" pitchFamily="2" charset="0"/>
                <a:cs typeface="Arial" panose="020B0604020202020204" pitchFamily="34" charset="0"/>
              </a:rPr>
              <a:t>Quản</a:t>
            </a:r>
            <a:r>
              <a:rPr lang="en-US" sz="3500" b="1">
                <a:latin typeface="VNF-Aire Roman Std" panose="02000000000000000000" pitchFamily="2" charset="0"/>
                <a:cs typeface="Arial" panose="020B0604020202020204" pitchFamily="34" charset="0"/>
              </a:rPr>
              <a:t> lý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cán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bộ</a:t>
            </a:r>
            <a:r>
              <a:rPr lang="en-US" sz="3500" b="1" dirty="0">
                <a:latin typeface="VNF-Aire Roman Std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VNF-Aire Roman Std" panose="02000000000000000000" pitchFamily="2" charset="0"/>
                <a:cs typeface="Arial" panose="020B0604020202020204" pitchFamily="34" charset="0"/>
              </a:rPr>
              <a:t>Đoàn</a:t>
            </a:r>
            <a:endParaRPr lang="en-US" sz="3500" b="1" dirty="0">
              <a:latin typeface="VNF-Aire Roman St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0A90F8-B6BB-FE19-3178-4531DB2F2019}"/>
              </a:ext>
            </a:extLst>
          </p:cNvPr>
          <p:cNvSpPr txBox="1"/>
          <p:nvPr/>
        </p:nvSpPr>
        <p:spPr>
          <a:xfrm>
            <a:off x="4812489" y="3805405"/>
            <a:ext cx="6145801" cy="709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571500" indent="-571500">
              <a:lnSpc>
                <a:spcPct val="90000"/>
              </a:lnSpc>
              <a:spcBef>
                <a:spcPct val="0"/>
              </a:spcBef>
              <a:buSzPct val="70000"/>
              <a:buFont typeface="Wingdings" panose="05000000000000000000" pitchFamily="2" charset="2"/>
              <a:buChar char="v"/>
              <a:defRPr sz="4000" b="1">
                <a:latin typeface="VNF-Aire Roman Std" panose="020000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3500" err="1"/>
              <a:t>Quản</a:t>
            </a:r>
            <a:r>
              <a:rPr lang="en-US" sz="3500"/>
              <a:t> lý </a:t>
            </a:r>
            <a:r>
              <a:rPr lang="en-US" sz="3500" dirty="0" err="1"/>
              <a:t>tài</a:t>
            </a:r>
            <a:r>
              <a:rPr lang="en-US" sz="3500" dirty="0"/>
              <a:t> </a:t>
            </a:r>
            <a:r>
              <a:rPr lang="en-US" sz="3500" dirty="0" err="1"/>
              <a:t>sản</a:t>
            </a:r>
            <a:endParaRPr lang="en-US" sz="35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92D27B0-BDF0-CC22-6A9F-67990AD1F551}"/>
              </a:ext>
            </a:extLst>
          </p:cNvPr>
          <p:cNvSpPr txBox="1"/>
          <p:nvPr/>
        </p:nvSpPr>
        <p:spPr>
          <a:xfrm>
            <a:off x="4963178" y="4881401"/>
            <a:ext cx="6114196" cy="749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571500" indent="-571500">
              <a:lnSpc>
                <a:spcPct val="90000"/>
              </a:lnSpc>
              <a:spcBef>
                <a:spcPct val="0"/>
              </a:spcBef>
              <a:buSzPct val="70000"/>
              <a:buFont typeface="Wingdings" panose="05000000000000000000" pitchFamily="2" charset="2"/>
              <a:buChar char="v"/>
              <a:defRPr sz="4000" b="1">
                <a:latin typeface="VNF-Aire Roman Std" panose="02000000000000000000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3500" err="1"/>
              <a:t>Quản</a:t>
            </a:r>
            <a:r>
              <a:rPr lang="en-US" sz="3500"/>
              <a:t> lý </a:t>
            </a:r>
            <a:r>
              <a:rPr lang="en-US" sz="3500" dirty="0" err="1"/>
              <a:t>thông</a:t>
            </a:r>
            <a:r>
              <a:rPr lang="en-US" sz="3500" dirty="0"/>
              <a:t> tin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368A071-3698-4368-85A1-968709C418D1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6A1A4123-4505-4F28-BF8A-BBE5526673E3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14">
              <a:extLst>
                <a:ext uri="{FF2B5EF4-FFF2-40B4-BE49-F238E27FC236}">
                  <a16:creationId xmlns:a16="http://schemas.microsoft.com/office/drawing/2014/main" id="{CBE48159-E25E-44A4-AE22-F078DE35AD67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3" name="Picture 52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A49BA2CC-656E-4C6C-9D08-AF5EBB4B919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FFC7979C-AE79-4998-BFBA-F0D95DFA615D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8A9A4C95-CFCB-432C-BDAE-EFE25C87CD0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851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0639DF19-97C4-E081-CAD4-EAC0ABBEF48B}"/>
              </a:ext>
            </a:extLst>
          </p:cNvPr>
          <p:cNvSpPr txBox="1">
            <a:spLocks/>
          </p:cNvSpPr>
          <p:nvPr/>
        </p:nvSpPr>
        <p:spPr>
          <a:xfrm>
            <a:off x="1910439" y="2924460"/>
            <a:ext cx="11618259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BIỆN PHÁP QUẢN </a:t>
            </a:r>
            <a:r>
              <a:rPr lang="en-US" sz="400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LÝ CẤP </a:t>
            </a:r>
            <a:r>
              <a:rPr lang="en-US" sz="4000" dirty="0">
                <a:blipFill dpi="0" rotWithShape="1">
                  <a:blip r:embed="rId2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LIÊN CHI ĐOÀN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F2A48A-4957-D908-1095-BB4D877F36D6}"/>
              </a:ext>
            </a:extLst>
          </p:cNvPr>
          <p:cNvGrpSpPr/>
          <p:nvPr/>
        </p:nvGrpSpPr>
        <p:grpSpPr>
          <a:xfrm>
            <a:off x="16391477" y="1649986"/>
            <a:ext cx="10698679" cy="1723955"/>
            <a:chOff x="781363" y="1649986"/>
            <a:chExt cx="10698679" cy="172395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FCA14E7-7306-2295-3A7D-CA9B7F19133D}"/>
                </a:ext>
              </a:extLst>
            </p:cNvPr>
            <p:cNvGrpSpPr/>
            <p:nvPr/>
          </p:nvGrpSpPr>
          <p:grpSpPr>
            <a:xfrm>
              <a:off x="781363" y="1649986"/>
              <a:ext cx="10698679" cy="1723955"/>
              <a:chOff x="781363" y="2061136"/>
              <a:chExt cx="10698679" cy="1723955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E7AB18A6-F59F-11D6-0F90-A77ACA97C686}"/>
                  </a:ext>
                </a:extLst>
              </p:cNvPr>
              <p:cNvGrpSpPr/>
              <p:nvPr/>
            </p:nvGrpSpPr>
            <p:grpSpPr>
              <a:xfrm>
                <a:off x="781363" y="2228904"/>
                <a:ext cx="10698679" cy="1386272"/>
                <a:chOff x="781363" y="2228904"/>
                <a:chExt cx="10698679" cy="1386272"/>
              </a:xfrm>
            </p:grpSpPr>
            <p:sp>
              <p:nvSpPr>
                <p:cNvPr id="25" name="Rectangle: Rounded Corners 24">
                  <a:extLst>
                    <a:ext uri="{FF2B5EF4-FFF2-40B4-BE49-F238E27FC236}">
                      <a16:creationId xmlns:a16="http://schemas.microsoft.com/office/drawing/2014/main" id="{12658415-6C16-9008-30D1-A2A72E86CCBB}"/>
                    </a:ext>
                  </a:extLst>
                </p:cNvPr>
                <p:cNvSpPr/>
                <p:nvPr/>
              </p:nvSpPr>
              <p:spPr>
                <a:xfrm>
                  <a:off x="6130702" y="2228904"/>
                  <a:ext cx="5349340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92121E"/>
                </a:solidFill>
                <a:ln>
                  <a:noFill/>
                </a:ln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: Rounded Corners 25">
                  <a:extLst>
                    <a:ext uri="{FF2B5EF4-FFF2-40B4-BE49-F238E27FC236}">
                      <a16:creationId xmlns:a16="http://schemas.microsoft.com/office/drawing/2014/main" id="{34F3AC39-EDB0-A492-0248-66A6605E0CE4}"/>
                    </a:ext>
                  </a:extLst>
                </p:cNvPr>
                <p:cNvSpPr/>
                <p:nvPr/>
              </p:nvSpPr>
              <p:spPr>
                <a:xfrm>
                  <a:off x="781363" y="2228904"/>
                  <a:ext cx="5349339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31828"/>
                </a:solidFill>
                <a:ln>
                  <a:noFill/>
                </a:ln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01385BFE-5D84-0458-17C5-52FF29611A0C}"/>
                  </a:ext>
                </a:extLst>
              </p:cNvPr>
              <p:cNvGrpSpPr/>
              <p:nvPr/>
            </p:nvGrpSpPr>
            <p:grpSpPr>
              <a:xfrm>
                <a:off x="5216302" y="2061136"/>
                <a:ext cx="1828800" cy="1723955"/>
                <a:chOff x="4902664" y="2065811"/>
                <a:chExt cx="1828800" cy="1723955"/>
              </a:xfrm>
            </p:grpSpPr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8E02FA57-5EDC-F16F-51FA-BD4882FC6B99}"/>
                    </a:ext>
                  </a:extLst>
                </p:cNvPr>
                <p:cNvGrpSpPr/>
                <p:nvPr/>
              </p:nvGrpSpPr>
              <p:grpSpPr>
                <a:xfrm>
                  <a:off x="49026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12" name="Flowchart: Manual Input 11">
                    <a:extLst>
                      <a:ext uri="{FF2B5EF4-FFF2-40B4-BE49-F238E27FC236}">
                        <a16:creationId xmlns:a16="http://schemas.microsoft.com/office/drawing/2014/main" id="{DD0FD5EF-265C-669C-14DD-B3FE038AB506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rgbClr val="92121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" name="Flowchart: Manual Input 12">
                    <a:extLst>
                      <a:ext uri="{FF2B5EF4-FFF2-40B4-BE49-F238E27FC236}">
                        <a16:creationId xmlns:a16="http://schemas.microsoft.com/office/drawing/2014/main" id="{65AEE45C-8032-1BDF-FADF-187331B49DC3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rgbClr val="92121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5AF20942-583D-EEE1-731F-14F29E07D1EF}"/>
                    </a:ext>
                  </a:extLst>
                </p:cNvPr>
                <p:cNvGrpSpPr/>
                <p:nvPr/>
              </p:nvGrpSpPr>
              <p:grpSpPr>
                <a:xfrm flipH="1">
                  <a:off x="58170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10" name="Flowchart: Manual Input 9">
                    <a:extLst>
                      <a:ext uri="{FF2B5EF4-FFF2-40B4-BE49-F238E27FC236}">
                        <a16:creationId xmlns:a16="http://schemas.microsoft.com/office/drawing/2014/main" id="{F2C8B4A0-847D-35E3-5D23-C4E3997F2D97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rgbClr val="610C1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" name="Flowchart: Manual Input 10">
                    <a:extLst>
                      <a:ext uri="{FF2B5EF4-FFF2-40B4-BE49-F238E27FC236}">
                        <a16:creationId xmlns:a16="http://schemas.microsoft.com/office/drawing/2014/main" id="{9FA29015-E8D5-F787-3274-698820A69D73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rgbClr val="610C1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pic>
          <p:nvPicPr>
            <p:cNvPr id="4" name="Graphic 3" descr="Blueprint with solid fill">
              <a:extLst>
                <a:ext uri="{FF2B5EF4-FFF2-40B4-BE49-F238E27FC236}">
                  <a16:creationId xmlns:a16="http://schemas.microsoft.com/office/drawing/2014/main" id="{B76231BB-73B8-7F9D-C177-A497B99A2C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388513" y="2193424"/>
              <a:ext cx="599250" cy="599250"/>
            </a:xfrm>
            <a:prstGeom prst="rect">
              <a:avLst/>
            </a:prstGeom>
            <a:scene3d>
              <a:camera prst="perspectiveHeroicExtremeLeftFacing"/>
              <a:lightRig rig="threePt" dir="t"/>
            </a:scene3d>
          </p:spPr>
        </p:pic>
        <p:pic>
          <p:nvPicPr>
            <p:cNvPr id="5" name="Graphic 4" descr="Eye with solid fill">
              <a:extLst>
                <a:ext uri="{FF2B5EF4-FFF2-40B4-BE49-F238E27FC236}">
                  <a16:creationId xmlns:a16="http://schemas.microsoft.com/office/drawing/2014/main" id="{A38D3E86-59F4-F3F1-9682-68C71AF0D4B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6288277" y="2224590"/>
              <a:ext cx="599250" cy="599250"/>
            </a:xfrm>
            <a:prstGeom prst="rect">
              <a:avLst/>
            </a:prstGeom>
            <a:scene3d>
              <a:camera prst="perspectiveHeroicExtremeRightFacing"/>
              <a:lightRig rig="threePt" dir="t"/>
            </a:scene3d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5F8E389-7E24-7B74-8DD1-D78E78174C78}"/>
              </a:ext>
            </a:extLst>
          </p:cNvPr>
          <p:cNvGrpSpPr/>
          <p:nvPr/>
        </p:nvGrpSpPr>
        <p:grpSpPr>
          <a:xfrm>
            <a:off x="-13522466" y="3653975"/>
            <a:ext cx="10698679" cy="1723955"/>
            <a:chOff x="781363" y="3653975"/>
            <a:chExt cx="10698679" cy="1723955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493408D-C16A-201F-549E-203866C82999}"/>
                </a:ext>
              </a:extLst>
            </p:cNvPr>
            <p:cNvGrpSpPr/>
            <p:nvPr/>
          </p:nvGrpSpPr>
          <p:grpSpPr>
            <a:xfrm>
              <a:off x="781363" y="3653975"/>
              <a:ext cx="10698679" cy="1723955"/>
              <a:chOff x="781363" y="2061136"/>
              <a:chExt cx="10698679" cy="1723955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E4FAF40D-E8AB-0871-1787-0E12CF6E5384}"/>
                  </a:ext>
                </a:extLst>
              </p:cNvPr>
              <p:cNvGrpSpPr/>
              <p:nvPr/>
            </p:nvGrpSpPr>
            <p:grpSpPr>
              <a:xfrm>
                <a:off x="781363" y="2228904"/>
                <a:ext cx="10698679" cy="1386272"/>
                <a:chOff x="781363" y="2228904"/>
                <a:chExt cx="10698679" cy="1386272"/>
              </a:xfrm>
            </p:grpSpPr>
            <p:sp>
              <p:nvSpPr>
                <p:cNvPr id="72" name="Rectangle: Rounded Corners 71">
                  <a:extLst>
                    <a:ext uri="{FF2B5EF4-FFF2-40B4-BE49-F238E27FC236}">
                      <a16:creationId xmlns:a16="http://schemas.microsoft.com/office/drawing/2014/main" id="{F93F4F2D-C26A-0739-7E06-5DF536011D47}"/>
                    </a:ext>
                  </a:extLst>
                </p:cNvPr>
                <p:cNvSpPr/>
                <p:nvPr/>
              </p:nvSpPr>
              <p:spPr>
                <a:xfrm>
                  <a:off x="6130702" y="2228904"/>
                  <a:ext cx="5349340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D5001"/>
                </a:solidFill>
                <a:ln>
                  <a:noFill/>
                </a:ln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ectangle: Rounded Corners 72">
                  <a:extLst>
                    <a:ext uri="{FF2B5EF4-FFF2-40B4-BE49-F238E27FC236}">
                      <a16:creationId xmlns:a16="http://schemas.microsoft.com/office/drawing/2014/main" id="{F871190D-B550-1D5E-841D-0DA7B25F7A01}"/>
                    </a:ext>
                  </a:extLst>
                </p:cNvPr>
                <p:cNvSpPr/>
                <p:nvPr/>
              </p:nvSpPr>
              <p:spPr>
                <a:xfrm>
                  <a:off x="781363" y="2228904"/>
                  <a:ext cx="5349339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E6F15"/>
                </a:solidFill>
                <a:ln>
                  <a:noFill/>
                </a:ln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4D4E6F00-0471-B933-3B7C-9E1FDF26CB3E}"/>
                  </a:ext>
                </a:extLst>
              </p:cNvPr>
              <p:cNvGrpSpPr/>
              <p:nvPr/>
            </p:nvGrpSpPr>
            <p:grpSpPr>
              <a:xfrm>
                <a:off x="5216302" y="2061136"/>
                <a:ext cx="1828800" cy="1723955"/>
                <a:chOff x="4902664" y="2065811"/>
                <a:chExt cx="1828800" cy="1723955"/>
              </a:xfrm>
            </p:grpSpPr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2AA3382F-D222-F89C-C0FE-AF9DA938154D}"/>
                    </a:ext>
                  </a:extLst>
                </p:cNvPr>
                <p:cNvGrpSpPr/>
                <p:nvPr/>
              </p:nvGrpSpPr>
              <p:grpSpPr>
                <a:xfrm>
                  <a:off x="49026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70" name="Flowchart: Manual Input 69">
                    <a:extLst>
                      <a:ext uri="{FF2B5EF4-FFF2-40B4-BE49-F238E27FC236}">
                        <a16:creationId xmlns:a16="http://schemas.microsoft.com/office/drawing/2014/main" id="{9107F7BC-CFAF-6C33-AA65-BAF5E2D96DBA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rgbClr val="CD500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Flowchart: Manual Input 70">
                    <a:extLst>
                      <a:ext uri="{FF2B5EF4-FFF2-40B4-BE49-F238E27FC236}">
                        <a16:creationId xmlns:a16="http://schemas.microsoft.com/office/drawing/2014/main" id="{E840D6C0-84F9-C62F-E194-A3167BD32220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rgbClr val="CD500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4" name="Group 33">
                  <a:extLst>
                    <a:ext uri="{FF2B5EF4-FFF2-40B4-BE49-F238E27FC236}">
                      <a16:creationId xmlns:a16="http://schemas.microsoft.com/office/drawing/2014/main" id="{A41FCAC5-2BA2-C62E-FFA2-F2A1BA32E5D5}"/>
                    </a:ext>
                  </a:extLst>
                </p:cNvPr>
                <p:cNvGrpSpPr/>
                <p:nvPr/>
              </p:nvGrpSpPr>
              <p:grpSpPr>
                <a:xfrm flipH="1">
                  <a:off x="58170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35" name="Flowchart: Manual Input 34">
                    <a:extLst>
                      <a:ext uri="{FF2B5EF4-FFF2-40B4-BE49-F238E27FC236}">
                        <a16:creationId xmlns:a16="http://schemas.microsoft.com/office/drawing/2014/main" id="{84D985DA-FD59-1841-91BC-C13C2490E9C6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rgbClr val="89350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Flowchart: Manual Input 68">
                    <a:extLst>
                      <a:ext uri="{FF2B5EF4-FFF2-40B4-BE49-F238E27FC236}">
                        <a16:creationId xmlns:a16="http://schemas.microsoft.com/office/drawing/2014/main" id="{E71A8EE0-7732-6703-B8FA-3EFC192136DE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rgbClr val="89350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pic>
          <p:nvPicPr>
            <p:cNvPr id="29" name="Graphic 28" descr="Clipboard Checked with solid fill">
              <a:extLst>
                <a:ext uri="{FF2B5EF4-FFF2-40B4-BE49-F238E27FC236}">
                  <a16:creationId xmlns:a16="http://schemas.microsoft.com/office/drawing/2014/main" id="{7ADEA9B0-EC83-F487-83FE-D44335CF4D2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5373877" y="4215254"/>
              <a:ext cx="599250" cy="599250"/>
            </a:xfrm>
            <a:prstGeom prst="rect">
              <a:avLst/>
            </a:prstGeom>
            <a:scene3d>
              <a:camera prst="perspectiveHeroicExtremeLeftFacing"/>
              <a:lightRig rig="threePt" dir="t"/>
            </a:scene3d>
          </p:spPr>
        </p:pic>
        <p:pic>
          <p:nvPicPr>
            <p:cNvPr id="30" name="Graphic 29" descr="Circular flowchart with solid fill">
              <a:extLst>
                <a:ext uri="{FF2B5EF4-FFF2-40B4-BE49-F238E27FC236}">
                  <a16:creationId xmlns:a16="http://schemas.microsoft.com/office/drawing/2014/main" id="{E49D5E50-133D-CF42-E8BF-3D3C31FE3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6288277" y="4228579"/>
              <a:ext cx="599250" cy="599250"/>
            </a:xfrm>
            <a:prstGeom prst="rect">
              <a:avLst/>
            </a:prstGeom>
            <a:scene3d>
              <a:camera prst="perspectiveHeroicExtremeRightFacing"/>
              <a:lightRig rig="threePt" dir="t"/>
            </a:scene3d>
          </p:spPr>
        </p:pic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47FB1F60-5885-C244-AAD1-3B569E99E770}"/>
              </a:ext>
            </a:extLst>
          </p:cNvPr>
          <p:cNvSpPr txBox="1"/>
          <p:nvPr/>
        </p:nvSpPr>
        <p:spPr>
          <a:xfrm>
            <a:off x="1851633" y="2493573"/>
            <a:ext cx="815464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Swiss 721 Black Condensed" panose="02000500000000000000" pitchFamily="2" charset="0"/>
              </a:rPr>
              <a:t>Bài</a:t>
            </a:r>
            <a:r>
              <a:rPr lang="en-US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Swiss 721 Black Condensed" panose="02000500000000000000" pitchFamily="2" charset="0"/>
              </a:rPr>
              <a:t> 2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A8F8B38-5E28-4F5C-8A17-3C283ABE9792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37" name="Rectangle 14">
              <a:extLst>
                <a:ext uri="{FF2B5EF4-FFF2-40B4-BE49-F238E27FC236}">
                  <a16:creationId xmlns:a16="http://schemas.microsoft.com/office/drawing/2014/main" id="{25921306-6B00-40FE-9908-2562BDCD81FD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14">
              <a:extLst>
                <a:ext uri="{FF2B5EF4-FFF2-40B4-BE49-F238E27FC236}">
                  <a16:creationId xmlns:a16="http://schemas.microsoft.com/office/drawing/2014/main" id="{24EC2D4B-B97B-4006-ADD2-B7B7030A8324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E6E41DDE-4328-43B4-9C65-106B46045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CCE9306C-4C9C-4390-AE12-26619866021F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6EF1D7AD-C49D-42A0-920E-6E9EE806D27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2335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AD7606A-69D0-9290-E81D-2C0B2E552959}"/>
              </a:ext>
            </a:extLst>
          </p:cNvPr>
          <p:cNvSpPr/>
          <p:nvPr/>
        </p:nvSpPr>
        <p:spPr>
          <a:xfrm>
            <a:off x="6130702" y="2840168"/>
            <a:ext cx="5349340" cy="1386272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25A2224-8673-6436-7E32-020B6AC4BE4F}"/>
              </a:ext>
            </a:extLst>
          </p:cNvPr>
          <p:cNvSpPr/>
          <p:nvPr/>
        </p:nvSpPr>
        <p:spPr>
          <a:xfrm>
            <a:off x="781363" y="2840168"/>
            <a:ext cx="5349339" cy="1386272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06186C6-11A7-C910-E65B-A49D614AA70E}"/>
              </a:ext>
            </a:extLst>
          </p:cNvPr>
          <p:cNvGrpSpPr/>
          <p:nvPr/>
        </p:nvGrpSpPr>
        <p:grpSpPr>
          <a:xfrm>
            <a:off x="5216302" y="2672400"/>
            <a:ext cx="914400" cy="1723955"/>
            <a:chOff x="4902664" y="2065811"/>
            <a:chExt cx="914400" cy="1723955"/>
          </a:xfrm>
          <a:solidFill>
            <a:srgbClr val="92D050"/>
          </a:solidFill>
        </p:grpSpPr>
        <p:sp>
          <p:nvSpPr>
            <p:cNvPr id="28" name="Flowchart: Manual Input 27">
              <a:extLst>
                <a:ext uri="{FF2B5EF4-FFF2-40B4-BE49-F238E27FC236}">
                  <a16:creationId xmlns:a16="http://schemas.microsoft.com/office/drawing/2014/main" id="{7D645983-33A8-ED69-2A59-F24D14258F85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Manual Input 28">
              <a:extLst>
                <a:ext uri="{FF2B5EF4-FFF2-40B4-BE49-F238E27FC236}">
                  <a16:creationId xmlns:a16="http://schemas.microsoft.com/office/drawing/2014/main" id="{4EC67437-5151-ED91-6749-0F74CC332F9D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3819DDC-A90C-E03A-D2EE-EA549A31E460}"/>
              </a:ext>
            </a:extLst>
          </p:cNvPr>
          <p:cNvGrpSpPr/>
          <p:nvPr/>
        </p:nvGrpSpPr>
        <p:grpSpPr>
          <a:xfrm flipH="1">
            <a:off x="6130702" y="2672400"/>
            <a:ext cx="914400" cy="1723955"/>
            <a:chOff x="4902664" y="2065811"/>
            <a:chExt cx="914400" cy="1723955"/>
          </a:xfrm>
          <a:solidFill>
            <a:srgbClr val="FF0000"/>
          </a:solidFill>
        </p:grpSpPr>
        <p:sp>
          <p:nvSpPr>
            <p:cNvPr id="32" name="Flowchart: Manual Input 31">
              <a:extLst>
                <a:ext uri="{FF2B5EF4-FFF2-40B4-BE49-F238E27FC236}">
                  <a16:creationId xmlns:a16="http://schemas.microsoft.com/office/drawing/2014/main" id="{995632E6-F36C-D904-3BF0-D6DEBE9CAFDB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Manual Input 32">
              <a:extLst>
                <a:ext uri="{FF2B5EF4-FFF2-40B4-BE49-F238E27FC236}">
                  <a16:creationId xmlns:a16="http://schemas.microsoft.com/office/drawing/2014/main" id="{AE4F9D64-6F4E-FF75-5FF2-D392BB5A7074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Graphic 63" descr="Blueprint with solid fill">
            <a:extLst>
              <a:ext uri="{FF2B5EF4-FFF2-40B4-BE49-F238E27FC236}">
                <a16:creationId xmlns:a16="http://schemas.microsoft.com/office/drawing/2014/main" id="{8C58C738-6AFC-2FE0-7FED-979805DC1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H="1">
            <a:off x="5388513" y="3215838"/>
            <a:ext cx="599250" cy="599250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73" name="Graphic 72" descr="Eye with solid fill">
            <a:extLst>
              <a:ext uri="{FF2B5EF4-FFF2-40B4-BE49-F238E27FC236}">
                <a16:creationId xmlns:a16="http://schemas.microsoft.com/office/drawing/2014/main" id="{ED7D7D98-ECE1-A2F3-1D4B-A26726A353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288277" y="3247004"/>
            <a:ext cx="599250" cy="599250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</p:pic>
      <p:grpSp>
        <p:nvGrpSpPr>
          <p:cNvPr id="74" name="Group 73">
            <a:extLst>
              <a:ext uri="{FF2B5EF4-FFF2-40B4-BE49-F238E27FC236}">
                <a16:creationId xmlns:a16="http://schemas.microsoft.com/office/drawing/2014/main" id="{6642B8C3-15DA-B8CE-15B4-A72F13124B9B}"/>
              </a:ext>
            </a:extLst>
          </p:cNvPr>
          <p:cNvGrpSpPr/>
          <p:nvPr/>
        </p:nvGrpSpPr>
        <p:grpSpPr>
          <a:xfrm>
            <a:off x="781363" y="4676389"/>
            <a:ext cx="10698679" cy="1723955"/>
            <a:chOff x="781363" y="3653975"/>
            <a:chExt cx="10698679" cy="1723955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3F0A058-F0A5-2978-E11B-8F4314EA3091}"/>
                </a:ext>
              </a:extLst>
            </p:cNvPr>
            <p:cNvGrpSpPr/>
            <p:nvPr/>
          </p:nvGrpSpPr>
          <p:grpSpPr>
            <a:xfrm>
              <a:off x="781363" y="3653975"/>
              <a:ext cx="10698679" cy="1723955"/>
              <a:chOff x="781363" y="2061136"/>
              <a:chExt cx="10698679" cy="1723955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0E90E9AB-1F3D-DEE3-A90E-95B45D1931B8}"/>
                  </a:ext>
                </a:extLst>
              </p:cNvPr>
              <p:cNvGrpSpPr/>
              <p:nvPr/>
            </p:nvGrpSpPr>
            <p:grpSpPr>
              <a:xfrm>
                <a:off x="781363" y="2228904"/>
                <a:ext cx="10698679" cy="1386272"/>
                <a:chOff x="781363" y="2228904"/>
                <a:chExt cx="10698679" cy="1386272"/>
              </a:xfrm>
            </p:grpSpPr>
            <p:sp>
              <p:nvSpPr>
                <p:cNvPr id="51" name="Rectangle: Rounded Corners 50">
                  <a:extLst>
                    <a:ext uri="{FF2B5EF4-FFF2-40B4-BE49-F238E27FC236}">
                      <a16:creationId xmlns:a16="http://schemas.microsoft.com/office/drawing/2014/main" id="{C60FA67A-BF73-D638-A005-4452AC027618}"/>
                    </a:ext>
                  </a:extLst>
                </p:cNvPr>
                <p:cNvSpPr/>
                <p:nvPr/>
              </p:nvSpPr>
              <p:spPr>
                <a:xfrm>
                  <a:off x="6130702" y="2228904"/>
                  <a:ext cx="5349340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: Rounded Corners 51">
                  <a:extLst>
                    <a:ext uri="{FF2B5EF4-FFF2-40B4-BE49-F238E27FC236}">
                      <a16:creationId xmlns:a16="http://schemas.microsoft.com/office/drawing/2014/main" id="{CF97BECC-5B63-BE3E-8AF8-888E022E39B8}"/>
                    </a:ext>
                  </a:extLst>
                </p:cNvPr>
                <p:cNvSpPr/>
                <p:nvPr/>
              </p:nvSpPr>
              <p:spPr>
                <a:xfrm>
                  <a:off x="781363" y="2228904"/>
                  <a:ext cx="5349339" cy="138627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B0F0"/>
                </a:solidFill>
                <a:ln>
                  <a:noFill/>
                </a:ln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C35977B2-D51D-EFC0-AC66-CA08603F34C7}"/>
                  </a:ext>
                </a:extLst>
              </p:cNvPr>
              <p:cNvGrpSpPr/>
              <p:nvPr/>
            </p:nvGrpSpPr>
            <p:grpSpPr>
              <a:xfrm>
                <a:off x="5216302" y="2061136"/>
                <a:ext cx="1828800" cy="1723955"/>
                <a:chOff x="4902664" y="2065811"/>
                <a:chExt cx="1828800" cy="1723955"/>
              </a:xfrm>
            </p:grpSpPr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4DCEE7B0-1BA2-A52D-D696-6AFA6FBB6E7A}"/>
                    </a:ext>
                  </a:extLst>
                </p:cNvPr>
                <p:cNvGrpSpPr/>
                <p:nvPr/>
              </p:nvGrpSpPr>
              <p:grpSpPr>
                <a:xfrm>
                  <a:off x="49026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49" name="Flowchart: Manual Input 48">
                    <a:extLst>
                      <a:ext uri="{FF2B5EF4-FFF2-40B4-BE49-F238E27FC236}">
                        <a16:creationId xmlns:a16="http://schemas.microsoft.com/office/drawing/2014/main" id="{6503E42A-5C3C-A9A0-FD2A-917E35A51A94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rgbClr val="00B0F0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Flowchart: Manual Input 49">
                    <a:extLst>
                      <a:ext uri="{FF2B5EF4-FFF2-40B4-BE49-F238E27FC236}">
                        <a16:creationId xmlns:a16="http://schemas.microsoft.com/office/drawing/2014/main" id="{0A4421C7-C626-7C9A-A477-791F106E1713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rgbClr val="00B0F0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2C5025E7-A51A-CF4B-A13B-399350DFE335}"/>
                    </a:ext>
                  </a:extLst>
                </p:cNvPr>
                <p:cNvGrpSpPr/>
                <p:nvPr/>
              </p:nvGrpSpPr>
              <p:grpSpPr>
                <a:xfrm flipH="1">
                  <a:off x="5817064" y="2065811"/>
                  <a:ext cx="914400" cy="1723955"/>
                  <a:chOff x="4902664" y="2065811"/>
                  <a:chExt cx="914400" cy="1723955"/>
                </a:xfrm>
              </p:grpSpPr>
              <p:sp>
                <p:nvSpPr>
                  <p:cNvPr id="47" name="Flowchart: Manual Input 46">
                    <a:extLst>
                      <a:ext uri="{FF2B5EF4-FFF2-40B4-BE49-F238E27FC236}">
                        <a16:creationId xmlns:a16="http://schemas.microsoft.com/office/drawing/2014/main" id="{3BC8A22A-73EE-2BC3-9B19-A92A3C0EB1FF}"/>
                      </a:ext>
                    </a:extLst>
                  </p:cNvPr>
                  <p:cNvSpPr/>
                  <p:nvPr/>
                </p:nvSpPr>
                <p:spPr>
                  <a:xfrm>
                    <a:off x="4902664" y="2065811"/>
                    <a:ext cx="914400" cy="874229"/>
                  </a:xfrm>
                  <a:prstGeom prst="flowChartManualInput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Flowchart: Manual Input 47">
                    <a:extLst>
                      <a:ext uri="{FF2B5EF4-FFF2-40B4-BE49-F238E27FC236}">
                        <a16:creationId xmlns:a16="http://schemas.microsoft.com/office/drawing/2014/main" id="{CB6965D8-4B4B-E676-1AE3-24D35ED090D1}"/>
                      </a:ext>
                    </a:extLst>
                  </p:cNvPr>
                  <p:cNvSpPr/>
                  <p:nvPr/>
                </p:nvSpPr>
                <p:spPr>
                  <a:xfrm flipV="1">
                    <a:off x="4902664" y="2890804"/>
                    <a:ext cx="914400" cy="898962"/>
                  </a:xfrm>
                  <a:prstGeom prst="flowChartManualInput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pic>
          <p:nvPicPr>
            <p:cNvPr id="71" name="Graphic 70" descr="Clipboard Checked with solid fill">
              <a:extLst>
                <a:ext uri="{FF2B5EF4-FFF2-40B4-BE49-F238E27FC236}">
                  <a16:creationId xmlns:a16="http://schemas.microsoft.com/office/drawing/2014/main" id="{F2C0397B-0534-720F-A7AE-A0FD0B245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5373877" y="4215254"/>
              <a:ext cx="599250" cy="599250"/>
            </a:xfrm>
            <a:prstGeom prst="rect">
              <a:avLst/>
            </a:prstGeom>
            <a:scene3d>
              <a:camera prst="perspectiveHeroicExtremeLeftFacing"/>
              <a:lightRig rig="threePt" dir="t"/>
            </a:scene3d>
          </p:spPr>
        </p:pic>
        <p:pic>
          <p:nvPicPr>
            <p:cNvPr id="72" name="Graphic 71" descr="Circular flowchart with solid fill">
              <a:extLst>
                <a:ext uri="{FF2B5EF4-FFF2-40B4-BE49-F238E27FC236}">
                  <a16:creationId xmlns:a16="http://schemas.microsoft.com/office/drawing/2014/main" id="{A9198BFD-E0C1-462C-17F7-FAE0693DE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6288277" y="4228579"/>
              <a:ext cx="599250" cy="599250"/>
            </a:xfrm>
            <a:prstGeom prst="rect">
              <a:avLst/>
            </a:prstGeom>
            <a:scene3d>
              <a:camera prst="perspectiveHeroicExtremeRightFacing"/>
              <a:lightRig rig="threePt" dir="t"/>
            </a:scene3d>
          </p:spPr>
        </p:pic>
      </p:grpSp>
      <p:sp>
        <p:nvSpPr>
          <p:cNvPr id="59" name="Title 1">
            <a:extLst>
              <a:ext uri="{FF2B5EF4-FFF2-40B4-BE49-F238E27FC236}">
                <a16:creationId xmlns:a16="http://schemas.microsoft.com/office/drawing/2014/main" id="{D069BD51-2713-63B5-87A5-95B46C443062}"/>
              </a:ext>
            </a:extLst>
          </p:cNvPr>
          <p:cNvSpPr txBox="1">
            <a:spLocks/>
          </p:cNvSpPr>
          <p:nvPr/>
        </p:nvSpPr>
        <p:spPr>
          <a:xfrm>
            <a:off x="781363" y="324521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KẾ HOẠCH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2AB12633-2B9C-4201-BFDF-FC789676111B}"/>
              </a:ext>
            </a:extLst>
          </p:cNvPr>
          <p:cNvSpPr txBox="1">
            <a:spLocks/>
          </p:cNvSpPr>
          <p:nvPr/>
        </p:nvSpPr>
        <p:spPr>
          <a:xfrm>
            <a:off x="711958" y="900124"/>
            <a:ext cx="10768084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0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              BIỆN </a:t>
            </a:r>
            <a:r>
              <a:rPr lang="en-US" sz="3500" dirty="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PHÁP QUẢN </a:t>
            </a:r>
            <a:r>
              <a:rPr lang="en-US" sz="350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LÝ CẤP </a:t>
            </a:r>
            <a:r>
              <a:rPr lang="en-US" sz="3500" dirty="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LIÊN CHI ĐOÀN</a:t>
            </a:r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991B274A-B10E-490C-ADA7-4562F87182B7}"/>
              </a:ext>
            </a:extLst>
          </p:cNvPr>
          <p:cNvSpPr txBox="1">
            <a:spLocks/>
          </p:cNvSpPr>
          <p:nvPr/>
        </p:nvSpPr>
        <p:spPr>
          <a:xfrm>
            <a:off x="7045103" y="324521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HỆ THỐNG </a:t>
            </a:r>
          </a:p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GIÁM SÁT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3EF3192C-4AAB-4CB1-9ECA-5500E0E691D3}"/>
              </a:ext>
            </a:extLst>
          </p:cNvPr>
          <p:cNvSpPr txBox="1">
            <a:spLocks/>
          </p:cNvSpPr>
          <p:nvPr/>
        </p:nvSpPr>
        <p:spPr>
          <a:xfrm>
            <a:off x="781363" y="528474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BẢNG PHÂN CÔNG</a:t>
            </a:r>
          </a:p>
        </p:txBody>
      </p:sp>
      <p:sp>
        <p:nvSpPr>
          <p:cNvPr id="79" name="Title 1">
            <a:extLst>
              <a:ext uri="{FF2B5EF4-FFF2-40B4-BE49-F238E27FC236}">
                <a16:creationId xmlns:a16="http://schemas.microsoft.com/office/drawing/2014/main" id="{7A147605-6BE3-4360-B095-9152E9DBF34A}"/>
              </a:ext>
            </a:extLst>
          </p:cNvPr>
          <p:cNvSpPr txBox="1">
            <a:spLocks/>
          </p:cNvSpPr>
          <p:nvPr/>
        </p:nvSpPr>
        <p:spPr>
          <a:xfrm>
            <a:off x="7045103" y="528474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QUY TRÌNH XỬ LÝ </a:t>
            </a:r>
          </a:p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TÌNH HUỐNG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32C0B01-4AFF-4F6C-9D0E-F40E1229AC0D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37" name="Rectangle 14">
              <a:extLst>
                <a:ext uri="{FF2B5EF4-FFF2-40B4-BE49-F238E27FC236}">
                  <a16:creationId xmlns:a16="http://schemas.microsoft.com/office/drawing/2014/main" id="{D2DAC2E7-91DC-44A6-9F62-A65142BA3C46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14">
              <a:extLst>
                <a:ext uri="{FF2B5EF4-FFF2-40B4-BE49-F238E27FC236}">
                  <a16:creationId xmlns:a16="http://schemas.microsoft.com/office/drawing/2014/main" id="{831705AC-E602-4883-B12A-D0C066E52CC4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DD974782-18EC-4621-B605-BC43E47E6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151D2CB5-0801-4495-AFB3-D1576613ABC9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1523165F-4944-4C46-B907-DE379264284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144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4.44444E-6 L 0.25404 0.141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95" y="706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3.7037E-6 L 0.19844 0.1504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22" y="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26" grpId="1" animBg="1"/>
      <p:bldP spid="59" grpId="0"/>
      <p:bldP spid="59" grpId="1"/>
      <p:bldP spid="59" grpId="2"/>
      <p:bldP spid="70" grpId="1"/>
      <p:bldP spid="70" grpId="2"/>
      <p:bldP spid="78" grpId="1"/>
      <p:bldP spid="78" grpId="2"/>
      <p:bldP spid="79" grpId="1"/>
      <p:bldP spid="79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AD7606A-69D0-9290-E81D-2C0B2E552959}"/>
              </a:ext>
            </a:extLst>
          </p:cNvPr>
          <p:cNvSpPr/>
          <p:nvPr/>
        </p:nvSpPr>
        <p:spPr>
          <a:xfrm>
            <a:off x="6130702" y="2840168"/>
            <a:ext cx="5349340" cy="1386272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25A2224-8673-6436-7E32-020B6AC4BE4F}"/>
              </a:ext>
            </a:extLst>
          </p:cNvPr>
          <p:cNvSpPr/>
          <p:nvPr/>
        </p:nvSpPr>
        <p:spPr>
          <a:xfrm>
            <a:off x="781363" y="2840168"/>
            <a:ext cx="5349339" cy="1386272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06186C6-11A7-C910-E65B-A49D614AA70E}"/>
              </a:ext>
            </a:extLst>
          </p:cNvPr>
          <p:cNvGrpSpPr/>
          <p:nvPr/>
        </p:nvGrpSpPr>
        <p:grpSpPr>
          <a:xfrm>
            <a:off x="5216302" y="2672400"/>
            <a:ext cx="914400" cy="1723955"/>
            <a:chOff x="4902664" y="2065811"/>
            <a:chExt cx="914400" cy="1723955"/>
          </a:xfrm>
          <a:solidFill>
            <a:srgbClr val="92D050"/>
          </a:solidFill>
        </p:grpSpPr>
        <p:sp>
          <p:nvSpPr>
            <p:cNvPr id="28" name="Flowchart: Manual Input 27">
              <a:extLst>
                <a:ext uri="{FF2B5EF4-FFF2-40B4-BE49-F238E27FC236}">
                  <a16:creationId xmlns:a16="http://schemas.microsoft.com/office/drawing/2014/main" id="{7D645983-33A8-ED69-2A59-F24D14258F85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Manual Input 28">
              <a:extLst>
                <a:ext uri="{FF2B5EF4-FFF2-40B4-BE49-F238E27FC236}">
                  <a16:creationId xmlns:a16="http://schemas.microsoft.com/office/drawing/2014/main" id="{4EC67437-5151-ED91-6749-0F74CC332F9D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3819DDC-A90C-E03A-D2EE-EA549A31E460}"/>
              </a:ext>
            </a:extLst>
          </p:cNvPr>
          <p:cNvGrpSpPr/>
          <p:nvPr/>
        </p:nvGrpSpPr>
        <p:grpSpPr>
          <a:xfrm flipH="1">
            <a:off x="6130702" y="2672400"/>
            <a:ext cx="914400" cy="1723955"/>
            <a:chOff x="4902664" y="2065811"/>
            <a:chExt cx="914400" cy="1723955"/>
          </a:xfrm>
          <a:solidFill>
            <a:srgbClr val="FF0000"/>
          </a:solidFill>
        </p:grpSpPr>
        <p:sp>
          <p:nvSpPr>
            <p:cNvPr id="32" name="Flowchart: Manual Input 31">
              <a:extLst>
                <a:ext uri="{FF2B5EF4-FFF2-40B4-BE49-F238E27FC236}">
                  <a16:creationId xmlns:a16="http://schemas.microsoft.com/office/drawing/2014/main" id="{995632E6-F36C-D904-3BF0-D6DEBE9CAFDB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Manual Input 32">
              <a:extLst>
                <a:ext uri="{FF2B5EF4-FFF2-40B4-BE49-F238E27FC236}">
                  <a16:creationId xmlns:a16="http://schemas.microsoft.com/office/drawing/2014/main" id="{AE4F9D64-6F4E-FF75-5FF2-D392BB5A7074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4" name="Graphic 63" descr="Blueprint with solid fill">
            <a:extLst>
              <a:ext uri="{FF2B5EF4-FFF2-40B4-BE49-F238E27FC236}">
                <a16:creationId xmlns:a16="http://schemas.microsoft.com/office/drawing/2014/main" id="{8C58C738-6AFC-2FE0-7FED-979805DC1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 flipH="1">
            <a:off x="5388513" y="3215838"/>
            <a:ext cx="599250" cy="599250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73" name="Graphic 72" descr="Eye with solid fill">
            <a:extLst>
              <a:ext uri="{FF2B5EF4-FFF2-40B4-BE49-F238E27FC236}">
                <a16:creationId xmlns:a16="http://schemas.microsoft.com/office/drawing/2014/main" id="{ED7D7D98-ECE1-A2F3-1D4B-A26726A353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288277" y="3247004"/>
            <a:ext cx="599250" cy="599250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60FA67A-BF73-D638-A005-4452AC027618}"/>
              </a:ext>
            </a:extLst>
          </p:cNvPr>
          <p:cNvSpPr/>
          <p:nvPr/>
        </p:nvSpPr>
        <p:spPr>
          <a:xfrm>
            <a:off x="6130702" y="4844157"/>
            <a:ext cx="5349340" cy="1386272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F97BECC-5B63-BE3E-8AF8-888E022E39B8}"/>
              </a:ext>
            </a:extLst>
          </p:cNvPr>
          <p:cNvSpPr/>
          <p:nvPr/>
        </p:nvSpPr>
        <p:spPr>
          <a:xfrm>
            <a:off x="781363" y="4844157"/>
            <a:ext cx="5349339" cy="13862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DCEE7B0-1BA2-A52D-D696-6AFA6FBB6E7A}"/>
              </a:ext>
            </a:extLst>
          </p:cNvPr>
          <p:cNvGrpSpPr/>
          <p:nvPr/>
        </p:nvGrpSpPr>
        <p:grpSpPr>
          <a:xfrm>
            <a:off x="5216302" y="4676389"/>
            <a:ext cx="914400" cy="1723955"/>
            <a:chOff x="4902664" y="2065811"/>
            <a:chExt cx="914400" cy="1723955"/>
          </a:xfrm>
        </p:grpSpPr>
        <p:sp>
          <p:nvSpPr>
            <p:cNvPr id="49" name="Flowchart: Manual Input 48">
              <a:extLst>
                <a:ext uri="{FF2B5EF4-FFF2-40B4-BE49-F238E27FC236}">
                  <a16:creationId xmlns:a16="http://schemas.microsoft.com/office/drawing/2014/main" id="{6503E42A-5C3C-A9A0-FD2A-917E35A51A94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owchart: Manual Input 49">
              <a:extLst>
                <a:ext uri="{FF2B5EF4-FFF2-40B4-BE49-F238E27FC236}">
                  <a16:creationId xmlns:a16="http://schemas.microsoft.com/office/drawing/2014/main" id="{0A4421C7-C626-7C9A-A477-791F106E1713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solidFill>
              <a:srgbClr val="00B0F0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C5025E7-A51A-CF4B-A13B-399350DFE335}"/>
              </a:ext>
            </a:extLst>
          </p:cNvPr>
          <p:cNvGrpSpPr/>
          <p:nvPr/>
        </p:nvGrpSpPr>
        <p:grpSpPr>
          <a:xfrm flipH="1">
            <a:off x="6130702" y="4676389"/>
            <a:ext cx="914400" cy="1723955"/>
            <a:chOff x="4902664" y="2065811"/>
            <a:chExt cx="914400" cy="1723955"/>
          </a:xfrm>
        </p:grpSpPr>
        <p:sp>
          <p:nvSpPr>
            <p:cNvPr id="47" name="Flowchart: Manual Input 46">
              <a:extLst>
                <a:ext uri="{FF2B5EF4-FFF2-40B4-BE49-F238E27FC236}">
                  <a16:creationId xmlns:a16="http://schemas.microsoft.com/office/drawing/2014/main" id="{3BC8A22A-73EE-2BC3-9B19-A92A3C0EB1FF}"/>
                </a:ext>
              </a:extLst>
            </p:cNvPr>
            <p:cNvSpPr/>
            <p:nvPr/>
          </p:nvSpPr>
          <p:spPr>
            <a:xfrm>
              <a:off x="4902664" y="2065811"/>
              <a:ext cx="914400" cy="874229"/>
            </a:xfrm>
            <a:prstGeom prst="flowChartManualInpu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lowchart: Manual Input 47">
              <a:extLst>
                <a:ext uri="{FF2B5EF4-FFF2-40B4-BE49-F238E27FC236}">
                  <a16:creationId xmlns:a16="http://schemas.microsoft.com/office/drawing/2014/main" id="{CB6965D8-4B4B-E676-1AE3-24D35ED090D1}"/>
                </a:ext>
              </a:extLst>
            </p:cNvPr>
            <p:cNvSpPr/>
            <p:nvPr/>
          </p:nvSpPr>
          <p:spPr>
            <a:xfrm flipV="1">
              <a:off x="4902664" y="2890804"/>
              <a:ext cx="914400" cy="898962"/>
            </a:xfrm>
            <a:prstGeom prst="flowChartManualInpu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1" name="Graphic 70" descr="Clipboard Checked with solid fill">
            <a:extLst>
              <a:ext uri="{FF2B5EF4-FFF2-40B4-BE49-F238E27FC236}">
                <a16:creationId xmlns:a16="http://schemas.microsoft.com/office/drawing/2014/main" id="{F2C0397B-0534-720F-A7AE-A0FD0B2457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373877" y="5237668"/>
            <a:ext cx="599250" cy="599250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72" name="Graphic 71" descr="Circular flowchart with solid fill">
            <a:extLst>
              <a:ext uri="{FF2B5EF4-FFF2-40B4-BE49-F238E27FC236}">
                <a16:creationId xmlns:a16="http://schemas.microsoft.com/office/drawing/2014/main" id="{A9198BFD-E0C1-462C-17F7-FAE0693DE82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6288277" y="5250993"/>
            <a:ext cx="599250" cy="599250"/>
          </a:xfrm>
          <a:prstGeom prst="rect">
            <a:avLst/>
          </a:prstGeom>
          <a:scene3d>
            <a:camera prst="perspectiveHeroicExtremeRightFacing"/>
            <a:lightRig rig="threePt" dir="t"/>
          </a:scene3d>
        </p:spPr>
      </p:pic>
      <p:sp>
        <p:nvSpPr>
          <p:cNvPr id="59" name="Title 1">
            <a:extLst>
              <a:ext uri="{FF2B5EF4-FFF2-40B4-BE49-F238E27FC236}">
                <a16:creationId xmlns:a16="http://schemas.microsoft.com/office/drawing/2014/main" id="{D069BD51-2713-63B5-87A5-95B46C443062}"/>
              </a:ext>
            </a:extLst>
          </p:cNvPr>
          <p:cNvSpPr txBox="1">
            <a:spLocks/>
          </p:cNvSpPr>
          <p:nvPr/>
        </p:nvSpPr>
        <p:spPr>
          <a:xfrm>
            <a:off x="781363" y="324521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KẾ HOẠCH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2AB12633-2B9C-4201-BFDF-FC789676111B}"/>
              </a:ext>
            </a:extLst>
          </p:cNvPr>
          <p:cNvSpPr txBox="1">
            <a:spLocks/>
          </p:cNvSpPr>
          <p:nvPr/>
        </p:nvSpPr>
        <p:spPr>
          <a:xfrm>
            <a:off x="711958" y="900124"/>
            <a:ext cx="10768084" cy="1271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0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               BIỆN </a:t>
            </a:r>
            <a:r>
              <a:rPr lang="en-US" sz="3500" dirty="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PHÁP QUẢN </a:t>
            </a:r>
            <a:r>
              <a:rPr lang="en-US" sz="350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LÝ CẤP </a:t>
            </a:r>
            <a:r>
              <a:rPr lang="en-US" sz="3500" dirty="0">
                <a:blipFill dpi="0" rotWithShape="1">
                  <a:blip r:embed="rId10"/>
                  <a:srcRect/>
                  <a:tile tx="635000" ty="0" sx="100000" sy="30000" flip="none" algn="l"/>
                </a:blipFill>
                <a:effectLst>
                  <a:outerShdw blurRad="50800" dist="38100" dir="5400000" sx="99000" sy="99000" algn="t" rotWithShape="0">
                    <a:prstClr val="black">
                      <a:alpha val="55000"/>
                    </a:prstClr>
                  </a:outerShdw>
                </a:effectLst>
                <a:latin typeface="UTM HelvetIns" panose="02040603050506020204" pitchFamily="18" charset="0"/>
              </a:rPr>
              <a:t>LIÊN CHI ĐOÀN</a:t>
            </a:r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991B274A-B10E-490C-ADA7-4562F87182B7}"/>
              </a:ext>
            </a:extLst>
          </p:cNvPr>
          <p:cNvSpPr txBox="1">
            <a:spLocks/>
          </p:cNvSpPr>
          <p:nvPr/>
        </p:nvSpPr>
        <p:spPr>
          <a:xfrm>
            <a:off x="7045103" y="324521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HỆ THỐNG </a:t>
            </a:r>
          </a:p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GIÁM SÁT</a:t>
            </a: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3EF3192C-4AAB-4CB1-9ECA-5500E0E691D3}"/>
              </a:ext>
            </a:extLst>
          </p:cNvPr>
          <p:cNvSpPr txBox="1">
            <a:spLocks/>
          </p:cNvSpPr>
          <p:nvPr/>
        </p:nvSpPr>
        <p:spPr>
          <a:xfrm>
            <a:off x="781363" y="528474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BẢNG PHÂN CÔNG</a:t>
            </a:r>
          </a:p>
        </p:txBody>
      </p:sp>
      <p:sp>
        <p:nvSpPr>
          <p:cNvPr id="79" name="Title 1">
            <a:extLst>
              <a:ext uri="{FF2B5EF4-FFF2-40B4-BE49-F238E27FC236}">
                <a16:creationId xmlns:a16="http://schemas.microsoft.com/office/drawing/2014/main" id="{7A147605-6BE3-4360-B095-9152E9DBF34A}"/>
              </a:ext>
            </a:extLst>
          </p:cNvPr>
          <p:cNvSpPr txBox="1">
            <a:spLocks/>
          </p:cNvSpPr>
          <p:nvPr/>
        </p:nvSpPr>
        <p:spPr>
          <a:xfrm>
            <a:off x="7045103" y="5284747"/>
            <a:ext cx="4434939" cy="701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QUY TRÌNH XỬ LÝ </a:t>
            </a:r>
          </a:p>
          <a:p>
            <a:pPr algn="ctr">
              <a:buSzPct val="70000"/>
            </a:pP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F-Aire Roman Std" panose="02000000000000000000" pitchFamily="2" charset="0"/>
                <a:cs typeface="Arial" panose="020B0604020202020204" pitchFamily="34" charset="0"/>
              </a:rPr>
              <a:t>TÌNH HUỐNG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0693217-B823-468F-85E6-7A0DF5B277D8}"/>
              </a:ext>
            </a:extLst>
          </p:cNvPr>
          <p:cNvGrpSpPr/>
          <p:nvPr/>
        </p:nvGrpSpPr>
        <p:grpSpPr>
          <a:xfrm>
            <a:off x="1140464" y="53171"/>
            <a:ext cx="10408983" cy="1084249"/>
            <a:chOff x="768920" y="3436616"/>
            <a:chExt cx="10408983" cy="1084249"/>
          </a:xfrm>
        </p:grpSpPr>
        <p:sp>
          <p:nvSpPr>
            <p:cNvPr id="36" name="Rectangle 14">
              <a:extLst>
                <a:ext uri="{FF2B5EF4-FFF2-40B4-BE49-F238E27FC236}">
                  <a16:creationId xmlns:a16="http://schemas.microsoft.com/office/drawing/2014/main" id="{E27A795B-AC56-4725-822F-0125C25995F8}"/>
                </a:ext>
              </a:extLst>
            </p:cNvPr>
            <p:cNvSpPr/>
            <p:nvPr/>
          </p:nvSpPr>
          <p:spPr>
            <a:xfrm>
              <a:off x="985090" y="3816313"/>
              <a:ext cx="9462062" cy="653657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668467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668467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57CF"/>
            </a:solidFill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14">
              <a:extLst>
                <a:ext uri="{FF2B5EF4-FFF2-40B4-BE49-F238E27FC236}">
                  <a16:creationId xmlns:a16="http://schemas.microsoft.com/office/drawing/2014/main" id="{CE193BDB-C0AC-4983-A298-E4595D2FAC6E}"/>
                </a:ext>
              </a:extLst>
            </p:cNvPr>
            <p:cNvSpPr/>
            <p:nvPr/>
          </p:nvSpPr>
          <p:spPr>
            <a:xfrm>
              <a:off x="768920" y="3644171"/>
              <a:ext cx="9678232" cy="123522"/>
            </a:xfrm>
            <a:custGeom>
              <a:avLst/>
              <a:gdLst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0 w 7779895"/>
                <a:gd name="connsiteY3" fmla="*/ 507832 h 507832"/>
                <a:gd name="connsiteX4" fmla="*/ 0 w 7779895"/>
                <a:gd name="connsiteY4" fmla="*/ 0 h 507832"/>
                <a:gd name="connsiteX0" fmla="*/ 0 w 7779895"/>
                <a:gd name="connsiteY0" fmla="*/ 0 h 507832"/>
                <a:gd name="connsiteX1" fmla="*/ 7779895 w 7779895"/>
                <a:gd name="connsiteY1" fmla="*/ 0 h 507832"/>
                <a:gd name="connsiteX2" fmla="*/ 7779895 w 7779895"/>
                <a:gd name="connsiteY2" fmla="*/ 507832 h 507832"/>
                <a:gd name="connsiteX3" fmla="*/ 149902 w 7779895"/>
                <a:gd name="connsiteY3" fmla="*/ 507832 h 507832"/>
                <a:gd name="connsiteX4" fmla="*/ 0 w 7779895"/>
                <a:gd name="connsiteY4" fmla="*/ 0 h 50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9895" h="507832">
                  <a:moveTo>
                    <a:pt x="0" y="0"/>
                  </a:moveTo>
                  <a:lnTo>
                    <a:pt x="7779895" y="0"/>
                  </a:lnTo>
                  <a:lnTo>
                    <a:pt x="7779895" y="507832"/>
                  </a:lnTo>
                  <a:lnTo>
                    <a:pt x="149902" y="5078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8637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37" descr="A red flag with a yellow star and a hand holding a flag&#10;&#10;Description automatically generated">
              <a:extLst>
                <a:ext uri="{FF2B5EF4-FFF2-40B4-BE49-F238E27FC236}">
                  <a16:creationId xmlns:a16="http://schemas.microsoft.com/office/drawing/2014/main" id="{BE6A4191-5E81-4BEF-999B-B7485BDAE4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7024" y="3436616"/>
              <a:ext cx="1040879" cy="1084249"/>
            </a:xfrm>
            <a:prstGeom prst="rect">
              <a:avLst/>
            </a:prstGeom>
          </p:spPr>
        </p:pic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DB027CF0-63AB-4E3F-85F7-2473A75F8C08}"/>
              </a:ext>
            </a:extLst>
          </p:cNvPr>
          <p:cNvSpPr txBox="1"/>
          <p:nvPr/>
        </p:nvSpPr>
        <p:spPr>
          <a:xfrm>
            <a:off x="2211981" y="538314"/>
            <a:ext cx="88934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HelvetIns" panose="02040603050506020204" pitchFamily="18" charset="0"/>
              </a:rPr>
              <a:t>TẬP HUẤN NGHIỆP VỤ QUẢN LÝ CẤP LIÊN CHI ĐOÀN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HelvetIns" panose="02040603050506020204" pitchFamily="18" charset="0"/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35994E3F-5FC3-4200-A329-15C55102D9A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807" y="1244962"/>
            <a:ext cx="167640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319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7.40741E-7 L 0.24401 -0.15625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1" y="-782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59259E-6 L 0.21368 -0.141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77" y="-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51" grpId="0" animBg="1"/>
      <p:bldP spid="52" grpId="0" animBg="1"/>
      <p:bldP spid="52" grpId="1" animBg="1"/>
      <p:bldP spid="59" grpId="0"/>
      <p:bldP spid="70" grpId="1"/>
      <p:bldP spid="78" grpId="2"/>
      <p:bldP spid="78" grpId="3"/>
      <p:bldP spid="79" grpId="1"/>
      <p:bldP spid="79" grpId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990</Words>
  <Application>Microsoft Office PowerPoint</Application>
  <PresentationFormat>Widescreen</PresentationFormat>
  <Paragraphs>145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SVN-Monday</vt:lpstr>
      <vt:lpstr>Times New Roman</vt:lpstr>
      <vt:lpstr>UTM HelvetIns</vt:lpstr>
      <vt:lpstr>UTM Swiss 721 Black Condensed</vt:lpstr>
      <vt:lpstr>VNF-Aire Roman Std</vt:lpstr>
      <vt:lpstr>Wingdings</vt:lpstr>
      <vt:lpstr>Office Theme</vt:lpstr>
      <vt:lpstr>NGHIỆP VỤ QUẢN LÝ CẤP LIÊN CHI ĐOÀN TRONG CÔNG TÁC ĐOÀN VÀ PHONG TRÀO THANH NIÊN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HUẤN NGHIỆP VỤ QUẢN LÝ CẤP LIÊN CHI ĐOÀN TRONG CÔNG TÁC ĐOÀN VÀ PHONG TRÀO THANH NIÊN</dc:title>
  <dc:creator>dinhh</dc:creator>
  <cp:lastModifiedBy>dinhh</cp:lastModifiedBy>
  <cp:revision>91</cp:revision>
  <dcterms:created xsi:type="dcterms:W3CDTF">2023-11-04T08:26:48Z</dcterms:created>
  <dcterms:modified xsi:type="dcterms:W3CDTF">2023-11-07T05:09:15Z</dcterms:modified>
</cp:coreProperties>
</file>